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87" r:id="rId2"/>
    <p:sldMasterId id="2147483699" r:id="rId3"/>
  </p:sldMasterIdLst>
  <p:notesMasterIdLst>
    <p:notesMasterId r:id="rId21"/>
  </p:notesMasterIdLst>
  <p:handoutMasterIdLst>
    <p:handoutMasterId r:id="rId22"/>
  </p:handoutMasterIdLst>
  <p:sldIdLst>
    <p:sldId id="256" r:id="rId4"/>
    <p:sldId id="1810" r:id="rId5"/>
    <p:sldId id="1812" r:id="rId6"/>
    <p:sldId id="1811" r:id="rId7"/>
    <p:sldId id="1828" r:id="rId8"/>
    <p:sldId id="1813" r:id="rId9"/>
    <p:sldId id="1792" r:id="rId10"/>
    <p:sldId id="1793" r:id="rId11"/>
    <p:sldId id="1834" r:id="rId12"/>
    <p:sldId id="1948" r:id="rId13"/>
    <p:sldId id="1955" r:id="rId14"/>
    <p:sldId id="1817" r:id="rId15"/>
    <p:sldId id="1668" r:id="rId16"/>
    <p:sldId id="1951" r:id="rId17"/>
    <p:sldId id="1942" r:id="rId18"/>
    <p:sldId id="1943" r:id="rId19"/>
    <p:sldId id="271" r:id="rId20"/>
  </p:sldIdLst>
  <p:sldSz cx="12192000" cy="6858000"/>
  <p:notesSz cx="6797675" cy="9926638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DI Unit" id="{E00F6CF5-0878-4F58-B090-34F2C1CCA03F}">
          <p14:sldIdLst>
            <p14:sldId id="256"/>
            <p14:sldId id="1810"/>
            <p14:sldId id="1812"/>
            <p14:sldId id="1811"/>
            <p14:sldId id="1828"/>
            <p14:sldId id="1813"/>
            <p14:sldId id="1792"/>
            <p14:sldId id="1793"/>
            <p14:sldId id="1834"/>
            <p14:sldId id="1948"/>
            <p14:sldId id="1955"/>
            <p14:sldId id="1817"/>
            <p14:sldId id="1668"/>
            <p14:sldId id="1951"/>
            <p14:sldId id="1942"/>
            <p14:sldId id="1943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19" userDrawn="1">
          <p15:clr>
            <a:srgbClr val="A4A3A4"/>
          </p15:clr>
        </p15:guide>
        <p15:guide id="2" pos="69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D0"/>
    <a:srgbClr val="FFFFFF"/>
    <a:srgbClr val="005EAE"/>
    <a:srgbClr val="0E73B9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2681" autoAdjust="0"/>
  </p:normalViewPr>
  <p:slideViewPr>
    <p:cSldViewPr snapToGrid="0" showGuides="1">
      <p:cViewPr varScale="1">
        <p:scale>
          <a:sx n="88" d="100"/>
          <a:sy n="88" d="100"/>
        </p:scale>
        <p:origin x="1398" y="78"/>
      </p:cViewPr>
      <p:guideLst>
        <p:guide orient="horz" pos="4319"/>
        <p:guide pos="69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4038" y="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92A99-1E87-4DDF-8265-33DCE5506B74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D4609CB7-DECA-4823-8CA4-FB92AE710898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Vice-President for EEDI</a:t>
          </a:r>
          <a:br>
            <a:rPr lang="en-IE" sz="1200" dirty="0">
              <a:solidFill>
                <a:srgbClr val="FFFDD0"/>
              </a:solidFill>
            </a:rPr>
          </a:br>
          <a:r>
            <a:rPr lang="en-IE" sz="1200" dirty="0">
              <a:solidFill>
                <a:srgbClr val="FFFDD0"/>
              </a:solidFill>
            </a:rPr>
            <a:t>Prof. Lorraine Leeson</a:t>
          </a:r>
        </a:p>
      </dgm:t>
    </dgm:pt>
    <dgm:pt modelId="{77B48FEE-A405-4FDD-8FA1-8EF0453F0A0B}" type="parTrans" cxnId="{51F61406-0ED8-4CC8-BFC5-755B6D776764}">
      <dgm:prSet/>
      <dgm:spPr/>
      <dgm:t>
        <a:bodyPr/>
        <a:lstStyle/>
        <a:p>
          <a:endParaRPr lang="en-IE"/>
        </a:p>
      </dgm:t>
    </dgm:pt>
    <dgm:pt modelId="{1D94353A-7468-4AF6-88A2-E857EA7B3A5D}" type="sibTrans" cxnId="{51F61406-0ED8-4CC8-BFC5-755B6D776764}">
      <dgm:prSet/>
      <dgm:spPr/>
      <dgm:t>
        <a:bodyPr/>
        <a:lstStyle/>
        <a:p>
          <a:endParaRPr lang="en-IE"/>
        </a:p>
      </dgm:t>
    </dgm:pt>
    <dgm:pt modelId="{091989F1-4A2C-4E04-979D-24D317F3CE30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Equality Officer</a:t>
          </a:r>
          <a:br>
            <a:rPr lang="en-IE" sz="1200" b="1" dirty="0">
              <a:solidFill>
                <a:srgbClr val="FFFDD0"/>
              </a:solidFill>
            </a:rPr>
          </a:br>
          <a:r>
            <a:rPr lang="en-IE" sz="1200" b="0" dirty="0">
              <a:solidFill>
                <a:srgbClr val="FFFDD0"/>
              </a:solidFill>
            </a:rPr>
            <a:t>Joel</a:t>
          </a:r>
          <a:r>
            <a:rPr lang="en-IE" sz="1200" b="1" dirty="0">
              <a:solidFill>
                <a:srgbClr val="FFFDD0"/>
              </a:solidFill>
            </a:rPr>
            <a:t> </a:t>
          </a:r>
          <a:r>
            <a:rPr lang="en-IE" sz="1200" b="0" dirty="0">
              <a:solidFill>
                <a:srgbClr val="FFFDD0"/>
              </a:solidFill>
            </a:rPr>
            <a:t>McKeever</a:t>
          </a:r>
        </a:p>
      </dgm:t>
    </dgm:pt>
    <dgm:pt modelId="{389DABEE-212B-4F28-A1CD-CB000032A35A}" type="parTrans" cxnId="{E824E8E4-E8F1-4686-B93F-0287DCF37EC1}">
      <dgm:prSet/>
      <dgm:spPr>
        <a:ln w="25400">
          <a:solidFill>
            <a:srgbClr val="FFFDD0"/>
          </a:solidFill>
        </a:ln>
      </dgm:spPr>
      <dgm:t>
        <a:bodyPr/>
        <a:lstStyle/>
        <a:p>
          <a:endParaRPr lang="en-IE"/>
        </a:p>
      </dgm:t>
    </dgm:pt>
    <dgm:pt modelId="{25DECE2F-93A3-47DB-95B8-000DEC181F31}" type="sibTrans" cxnId="{E824E8E4-E8F1-4686-B93F-0287DCF37EC1}">
      <dgm:prSet/>
      <dgm:spPr/>
      <dgm:t>
        <a:bodyPr/>
        <a:lstStyle/>
        <a:p>
          <a:endParaRPr lang="en-IE"/>
        </a:p>
      </dgm:t>
    </dgm:pt>
    <dgm:pt modelId="{E222F7B8-8D59-4312-93BD-A0B47F176BBA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EDI Data Analyst / Athena Swan Officer</a:t>
          </a:r>
          <a:br>
            <a:rPr lang="en-IE" sz="1200" b="1" dirty="0">
              <a:solidFill>
                <a:srgbClr val="FFFDD0"/>
              </a:solidFill>
            </a:rPr>
          </a:br>
          <a:r>
            <a:rPr lang="en-IE" sz="1200" b="0" dirty="0">
              <a:solidFill>
                <a:srgbClr val="FFFDD0"/>
              </a:solidFill>
            </a:rPr>
            <a:t>Samantha Williams</a:t>
          </a:r>
          <a:endParaRPr lang="en-IE" sz="1200" b="1" dirty="0">
            <a:solidFill>
              <a:srgbClr val="FFFDD0"/>
            </a:solidFill>
          </a:endParaRPr>
        </a:p>
      </dgm:t>
    </dgm:pt>
    <dgm:pt modelId="{0FB2AA94-83CB-4105-A605-4F6E8202C4D3}" type="parTrans" cxnId="{BD2D90AC-F63E-450D-BB6F-0C473D02D802}">
      <dgm:prSet/>
      <dgm:spPr>
        <a:ln w="25400">
          <a:solidFill>
            <a:srgbClr val="FFFDD0"/>
          </a:solidFill>
        </a:ln>
      </dgm:spPr>
      <dgm:t>
        <a:bodyPr/>
        <a:lstStyle/>
        <a:p>
          <a:endParaRPr lang="en-IE"/>
        </a:p>
      </dgm:t>
    </dgm:pt>
    <dgm:pt modelId="{6F8DF68B-C063-4351-B2E0-4AE27A85FB4C}" type="sibTrans" cxnId="{BD2D90AC-F63E-450D-BB6F-0C473D02D802}">
      <dgm:prSet/>
      <dgm:spPr/>
      <dgm:t>
        <a:bodyPr/>
        <a:lstStyle/>
        <a:p>
          <a:endParaRPr lang="en-IE"/>
        </a:p>
      </dgm:t>
    </dgm:pt>
    <dgm:pt modelId="{82DDD2E6-5DB3-4FDE-B35C-17B819AA40E7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EDI Executive Officer</a:t>
          </a:r>
          <a:br>
            <a:rPr lang="en-IE" sz="1200" b="1" dirty="0">
              <a:solidFill>
                <a:srgbClr val="FFFDD0"/>
              </a:solidFill>
            </a:rPr>
          </a:br>
          <a:r>
            <a:rPr lang="en-IE" sz="1200" b="0" dirty="0">
              <a:solidFill>
                <a:srgbClr val="FFFDD0"/>
              </a:solidFill>
            </a:rPr>
            <a:t>Susan Cantwell</a:t>
          </a:r>
          <a:endParaRPr lang="en-IE" sz="1200" b="1" dirty="0">
            <a:solidFill>
              <a:srgbClr val="FFFDD0"/>
            </a:solidFill>
          </a:endParaRPr>
        </a:p>
      </dgm:t>
    </dgm:pt>
    <dgm:pt modelId="{D6507F6C-4657-474A-8C5A-0CFC32FFAF8D}" type="parTrans" cxnId="{816EEDD0-60FD-4E02-9FD4-A1108EEA8478}">
      <dgm:prSet/>
      <dgm:spPr/>
      <dgm:t>
        <a:bodyPr/>
        <a:lstStyle/>
        <a:p>
          <a:endParaRPr lang="en-IE"/>
        </a:p>
      </dgm:t>
    </dgm:pt>
    <dgm:pt modelId="{D9EC595E-1C1B-43DA-AF35-08469E96194B}" type="sibTrans" cxnId="{816EEDD0-60FD-4E02-9FD4-A1108EEA8478}">
      <dgm:prSet/>
      <dgm:spPr/>
      <dgm:t>
        <a:bodyPr/>
        <a:lstStyle/>
        <a:p>
          <a:endParaRPr lang="en-IE"/>
        </a:p>
      </dgm:t>
    </dgm:pt>
    <dgm:pt modelId="{7B7F1597-794E-4766-AAA6-67EC9696E46B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Irish Sign Language Interpreter</a:t>
          </a:r>
          <a:br>
            <a:rPr lang="en-IE" sz="1200" b="1" dirty="0">
              <a:solidFill>
                <a:srgbClr val="FFFDD0"/>
              </a:solidFill>
            </a:rPr>
          </a:br>
          <a:r>
            <a:rPr lang="en-IE" sz="1200" b="0" dirty="0">
              <a:solidFill>
                <a:srgbClr val="FFFDD0"/>
              </a:solidFill>
            </a:rPr>
            <a:t>Bernadette Williams</a:t>
          </a:r>
          <a:endParaRPr lang="en-IE" sz="1200" b="1" dirty="0">
            <a:solidFill>
              <a:srgbClr val="FFFDD0"/>
            </a:solidFill>
          </a:endParaRPr>
        </a:p>
      </dgm:t>
    </dgm:pt>
    <dgm:pt modelId="{D8640AF6-7E2D-44B2-814F-625965CEDEF5}" type="parTrans" cxnId="{FE4261EF-8DB5-497C-9D57-DB38486ED0CF}">
      <dgm:prSet/>
      <dgm:spPr>
        <a:ln w="25400">
          <a:solidFill>
            <a:srgbClr val="FFFDD0"/>
          </a:solidFill>
        </a:ln>
      </dgm:spPr>
      <dgm:t>
        <a:bodyPr/>
        <a:lstStyle/>
        <a:p>
          <a:endParaRPr lang="en-IE"/>
        </a:p>
      </dgm:t>
    </dgm:pt>
    <dgm:pt modelId="{EA7D1A07-6460-4F76-8740-BEE1013D08D3}" type="sibTrans" cxnId="{FE4261EF-8DB5-497C-9D57-DB38486ED0CF}">
      <dgm:prSet/>
      <dgm:spPr/>
      <dgm:t>
        <a:bodyPr/>
        <a:lstStyle/>
        <a:p>
          <a:endParaRPr lang="en-IE"/>
        </a:p>
      </dgm:t>
    </dgm:pt>
    <dgm:pt modelId="{95922ECA-9091-498C-A3D0-53DD406DC85C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Assistant Irish Sign Language Interpreter</a:t>
          </a:r>
          <a:br>
            <a:rPr lang="en-IE" sz="1200" b="1" dirty="0">
              <a:solidFill>
                <a:srgbClr val="FFFDD0"/>
              </a:solidFill>
            </a:rPr>
          </a:br>
          <a:r>
            <a:rPr lang="en-IE" sz="1200" b="0" dirty="0">
              <a:solidFill>
                <a:srgbClr val="FFFDD0"/>
              </a:solidFill>
            </a:rPr>
            <a:t>Gemma Shannon</a:t>
          </a:r>
          <a:endParaRPr lang="en-IE" sz="1200" b="1" dirty="0">
            <a:solidFill>
              <a:srgbClr val="FFFDD0"/>
            </a:solidFill>
          </a:endParaRPr>
        </a:p>
      </dgm:t>
    </dgm:pt>
    <dgm:pt modelId="{244F4535-7E5C-4934-B01C-6E8541AF202E}" type="parTrans" cxnId="{BE6E1C80-BED7-4151-9265-F1795A89DDB0}">
      <dgm:prSet/>
      <dgm:spPr>
        <a:ln w="25400">
          <a:solidFill>
            <a:srgbClr val="FFFDD0"/>
          </a:solidFill>
        </a:ln>
      </dgm:spPr>
      <dgm:t>
        <a:bodyPr/>
        <a:lstStyle/>
        <a:p>
          <a:endParaRPr lang="en-IE"/>
        </a:p>
      </dgm:t>
    </dgm:pt>
    <dgm:pt modelId="{3890E9B5-226B-4260-8C5C-B01D90E5C975}" type="sibTrans" cxnId="{BE6E1C80-BED7-4151-9265-F1795A89DDB0}">
      <dgm:prSet/>
      <dgm:spPr/>
      <dgm:t>
        <a:bodyPr/>
        <a:lstStyle/>
        <a:p>
          <a:endParaRPr lang="en-IE"/>
        </a:p>
      </dgm:t>
    </dgm:pt>
    <dgm:pt modelId="{18CB0EAE-A8F5-4F58-93F1-53296F6EC7A9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Race Equality Officer</a:t>
          </a:r>
          <a:br>
            <a:rPr lang="en-IE" sz="1200" b="1" dirty="0">
              <a:solidFill>
                <a:srgbClr val="FFFDD0"/>
              </a:solidFill>
            </a:rPr>
          </a:br>
          <a:endParaRPr lang="en-IE" sz="1200" b="1" dirty="0">
            <a:solidFill>
              <a:srgbClr val="FFFDD0"/>
            </a:solidFill>
          </a:endParaRPr>
        </a:p>
      </dgm:t>
    </dgm:pt>
    <dgm:pt modelId="{60452FF7-7824-4676-AF8B-24A2570CD9EF}" type="parTrans" cxnId="{DFCDBAF0-DC30-4003-A435-2ACC84078641}">
      <dgm:prSet/>
      <dgm:spPr/>
      <dgm:t>
        <a:bodyPr/>
        <a:lstStyle/>
        <a:p>
          <a:endParaRPr lang="en-GB"/>
        </a:p>
      </dgm:t>
    </dgm:pt>
    <dgm:pt modelId="{8BA70DDA-D8CC-412A-B8AD-3A151E829730}" type="sibTrans" cxnId="{DFCDBAF0-DC30-4003-A435-2ACC84078641}">
      <dgm:prSet/>
      <dgm:spPr/>
      <dgm:t>
        <a:bodyPr/>
        <a:lstStyle/>
        <a:p>
          <a:endParaRPr lang="en-GB"/>
        </a:p>
      </dgm:t>
    </dgm:pt>
    <dgm:pt modelId="{D7011E2F-1D33-4F7E-9AC7-872D995F1CA4}">
      <dgm:prSet phldrT="[Text]" custT="1"/>
      <dgm:spPr/>
      <dgm:t>
        <a:bodyPr/>
        <a:lstStyle/>
        <a:p>
          <a:pPr algn="ctr"/>
          <a:r>
            <a:rPr lang="en-IE" sz="1200" b="1" dirty="0">
              <a:solidFill>
                <a:srgbClr val="FFFDD0"/>
              </a:solidFill>
            </a:rPr>
            <a:t>Head of EDI</a:t>
          </a:r>
          <a:br>
            <a:rPr lang="en-IE" sz="1200" b="1" dirty="0">
              <a:solidFill>
                <a:srgbClr val="FFFDD0"/>
              </a:solidFill>
            </a:rPr>
          </a:br>
          <a:r>
            <a:rPr lang="en-IE" sz="1200" b="0" dirty="0">
              <a:solidFill>
                <a:srgbClr val="FFFDD0"/>
              </a:solidFill>
            </a:rPr>
            <a:t>Dr Siobán O’Brien-Green</a:t>
          </a:r>
          <a:endParaRPr lang="en-IE" sz="1200" b="1" dirty="0">
            <a:solidFill>
              <a:srgbClr val="FFFDD0"/>
            </a:solidFill>
          </a:endParaRPr>
        </a:p>
      </dgm:t>
    </dgm:pt>
    <dgm:pt modelId="{3126429E-B592-423C-AB83-33822AFB6CE0}" type="sibTrans" cxnId="{C5D35D07-563E-4D20-B8BF-76861DF2FA4F}">
      <dgm:prSet/>
      <dgm:spPr/>
      <dgm:t>
        <a:bodyPr/>
        <a:lstStyle/>
        <a:p>
          <a:endParaRPr lang="en-IE"/>
        </a:p>
      </dgm:t>
    </dgm:pt>
    <dgm:pt modelId="{A56CB248-AB71-40E2-8CB6-B8FE44ACAD89}" type="parTrans" cxnId="{C5D35D07-563E-4D20-B8BF-76861DF2FA4F}">
      <dgm:prSet/>
      <dgm:spPr>
        <a:ln w="25400">
          <a:solidFill>
            <a:srgbClr val="FFFDD0"/>
          </a:solidFill>
        </a:ln>
      </dgm:spPr>
      <dgm:t>
        <a:bodyPr/>
        <a:lstStyle/>
        <a:p>
          <a:endParaRPr lang="en-IE"/>
        </a:p>
      </dgm:t>
    </dgm:pt>
    <dgm:pt modelId="{BA45E3B5-F6C2-47C7-BFBB-700103087561}" type="pres">
      <dgm:prSet presAssocID="{12D92A99-1E87-4DDF-8265-33DCE5506B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FB1FD9-0165-4FDE-84E7-6FC48E7643A9}" type="pres">
      <dgm:prSet presAssocID="{D4609CB7-DECA-4823-8CA4-FB92AE710898}" presName="hierRoot1" presStyleCnt="0"/>
      <dgm:spPr/>
    </dgm:pt>
    <dgm:pt modelId="{04A400D2-C3CC-44BA-95AF-997DE24B6220}" type="pres">
      <dgm:prSet presAssocID="{D4609CB7-DECA-4823-8CA4-FB92AE710898}" presName="composite" presStyleCnt="0"/>
      <dgm:spPr/>
    </dgm:pt>
    <dgm:pt modelId="{8BB84859-6DE6-43FB-8AA6-06A6D3236BD6}" type="pres">
      <dgm:prSet presAssocID="{D4609CB7-DECA-4823-8CA4-FB92AE710898}" presName="image" presStyleLbl="node0" presStyleIdx="0" presStyleCnt="1" custLinFactX="25000" custLinFactNeighborX="100000" custLinFactNeighborY="1257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1133C0FE-BA56-4952-9DBE-094B19F67987}" type="pres">
      <dgm:prSet presAssocID="{D4609CB7-DECA-4823-8CA4-FB92AE710898}" presName="text" presStyleLbl="revTx" presStyleIdx="0" presStyleCnt="8" custScaleX="285312" custScaleY="39093" custLinFactX="61677" custLinFactNeighborX="100000" custLinFactNeighborY="16337">
        <dgm:presLayoutVars>
          <dgm:chPref val="3"/>
        </dgm:presLayoutVars>
      </dgm:prSet>
      <dgm:spPr/>
    </dgm:pt>
    <dgm:pt modelId="{F1EB6597-4CE2-4928-BDD1-57FEBA0E41CE}" type="pres">
      <dgm:prSet presAssocID="{D4609CB7-DECA-4823-8CA4-FB92AE710898}" presName="hierChild2" presStyleCnt="0"/>
      <dgm:spPr/>
    </dgm:pt>
    <dgm:pt modelId="{F627DE01-FDDF-4E41-B6C7-58CCC80B7C58}" type="pres">
      <dgm:prSet presAssocID="{A56CB248-AB71-40E2-8CB6-B8FE44ACAD89}" presName="Name10" presStyleLbl="parChTrans1D2" presStyleIdx="0" presStyleCnt="1"/>
      <dgm:spPr/>
    </dgm:pt>
    <dgm:pt modelId="{AAAE3CDC-7E8A-4C93-9C37-FDCAE59763E5}" type="pres">
      <dgm:prSet presAssocID="{D7011E2F-1D33-4F7E-9AC7-872D995F1CA4}" presName="hierRoot2" presStyleCnt="0"/>
      <dgm:spPr/>
    </dgm:pt>
    <dgm:pt modelId="{BDBA8C53-0023-457E-8716-629AFA94C8B9}" type="pres">
      <dgm:prSet presAssocID="{D7011E2F-1D33-4F7E-9AC7-872D995F1CA4}" presName="composite2" presStyleCnt="0"/>
      <dgm:spPr/>
    </dgm:pt>
    <dgm:pt modelId="{125D7AFF-84FA-45A1-9617-BD79E53530D3}" type="pres">
      <dgm:prSet presAssocID="{D7011E2F-1D33-4F7E-9AC7-872D995F1CA4}" presName="image2" presStyleLbl="node2" presStyleIdx="0" presStyleCnt="1" custLinFactX="18515" custLinFactNeighborX="100000" custLinFactNeighborY="7915"/>
      <dgm:spPr>
        <a:blipFill>
          <a:blip xmlns:r="http://schemas.openxmlformats.org/officeDocument/2006/relationships" r:embed="rId2"/>
          <a:srcRect/>
          <a:stretch>
            <a:fillRect t="-13000" b="-13000"/>
          </a:stretch>
        </a:blipFill>
      </dgm:spPr>
    </dgm:pt>
    <dgm:pt modelId="{E0AACEA7-CBAF-499B-A377-1899E6F0A977}" type="pres">
      <dgm:prSet presAssocID="{D7011E2F-1D33-4F7E-9AC7-872D995F1CA4}" presName="text2" presStyleLbl="revTx" presStyleIdx="1" presStyleCnt="8" custScaleX="216041" custScaleY="60741" custLinFactX="52313" custLinFactNeighborX="100000" custLinFactNeighborY="7546">
        <dgm:presLayoutVars>
          <dgm:chPref val="3"/>
        </dgm:presLayoutVars>
      </dgm:prSet>
      <dgm:spPr/>
    </dgm:pt>
    <dgm:pt modelId="{94F2E24D-1A65-4810-85E0-0769397FD0DE}" type="pres">
      <dgm:prSet presAssocID="{D7011E2F-1D33-4F7E-9AC7-872D995F1CA4}" presName="hierChild3" presStyleCnt="0"/>
      <dgm:spPr/>
    </dgm:pt>
    <dgm:pt modelId="{0D9F4B77-43FC-44C1-BE89-586312E622FE}" type="pres">
      <dgm:prSet presAssocID="{389DABEE-212B-4F28-A1CD-CB000032A35A}" presName="Name17" presStyleLbl="parChTrans1D3" presStyleIdx="0" presStyleCnt="1"/>
      <dgm:spPr/>
    </dgm:pt>
    <dgm:pt modelId="{EFDD539F-5F66-46E4-ACCB-024BB561608E}" type="pres">
      <dgm:prSet presAssocID="{091989F1-4A2C-4E04-979D-24D317F3CE30}" presName="hierRoot3" presStyleCnt="0"/>
      <dgm:spPr/>
    </dgm:pt>
    <dgm:pt modelId="{4FB023B6-0434-46AC-96B3-2F66CA705DC7}" type="pres">
      <dgm:prSet presAssocID="{091989F1-4A2C-4E04-979D-24D317F3CE30}" presName="composite3" presStyleCnt="0"/>
      <dgm:spPr/>
    </dgm:pt>
    <dgm:pt modelId="{165E0B53-8BCA-4BCC-8706-1D22B947DA96}" type="pres">
      <dgm:prSet presAssocID="{091989F1-4A2C-4E04-979D-24D317F3CE30}" presName="image3" presStyleLbl="node3" presStyleIdx="0" presStyleCnt="1" custLinFactNeighborX="75000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239F3FE1-ABBF-4039-BD00-1B1C95F67C04}" type="pres">
      <dgm:prSet presAssocID="{091989F1-4A2C-4E04-979D-24D317F3CE30}" presName="text3" presStyleLbl="revTx" presStyleIdx="2" presStyleCnt="8" custLinFactX="23542" custLinFactNeighborX="100000" custLinFactNeighborY="-15734">
        <dgm:presLayoutVars>
          <dgm:chPref val="3"/>
        </dgm:presLayoutVars>
      </dgm:prSet>
      <dgm:spPr/>
    </dgm:pt>
    <dgm:pt modelId="{35086206-F71E-4D18-92C6-BCA0DFBF981E}" type="pres">
      <dgm:prSet presAssocID="{091989F1-4A2C-4E04-979D-24D317F3CE30}" presName="hierChild4" presStyleCnt="0"/>
      <dgm:spPr/>
    </dgm:pt>
    <dgm:pt modelId="{D3A17192-F06A-4981-B745-709461D8D71F}" type="pres">
      <dgm:prSet presAssocID="{0FB2AA94-83CB-4105-A605-4F6E8202C4D3}" presName="Name23" presStyleLbl="parChTrans1D4" presStyleIdx="0" presStyleCnt="5"/>
      <dgm:spPr/>
    </dgm:pt>
    <dgm:pt modelId="{465A0154-2D0E-4E38-B5AB-716B984CF073}" type="pres">
      <dgm:prSet presAssocID="{E222F7B8-8D59-4312-93BD-A0B47F176BBA}" presName="hierRoot4" presStyleCnt="0"/>
      <dgm:spPr/>
    </dgm:pt>
    <dgm:pt modelId="{45AADC2B-5F76-4DCE-91B7-4EF1613C1F5E}" type="pres">
      <dgm:prSet presAssocID="{E222F7B8-8D59-4312-93BD-A0B47F176BBA}" presName="composite4" presStyleCnt="0"/>
      <dgm:spPr/>
    </dgm:pt>
    <dgm:pt modelId="{52BCAFD6-A581-4278-97C6-18BF8CFB6520}" type="pres">
      <dgm:prSet presAssocID="{E222F7B8-8D59-4312-93BD-A0B47F176BBA}" presName="image4" presStyleLbl="node4" presStyleIdx="0" presStyleCnt="5"/>
      <dgm:spPr>
        <a:blipFill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53FEC149-4DBA-4DF0-895A-C85EAD59ACB9}" type="pres">
      <dgm:prSet presAssocID="{E222F7B8-8D59-4312-93BD-A0B47F176BBA}" presName="text4" presStyleLbl="revTx" presStyleIdx="3" presStyleCnt="8" custLinFactNeighborX="926" custLinFactNeighborY="13897">
        <dgm:presLayoutVars>
          <dgm:chPref val="3"/>
        </dgm:presLayoutVars>
      </dgm:prSet>
      <dgm:spPr/>
    </dgm:pt>
    <dgm:pt modelId="{3E77221A-3A73-4917-9EB4-3EEB0364847E}" type="pres">
      <dgm:prSet presAssocID="{E222F7B8-8D59-4312-93BD-A0B47F176BBA}" presName="hierChild5" presStyleCnt="0"/>
      <dgm:spPr/>
    </dgm:pt>
    <dgm:pt modelId="{97232F23-DD1A-403A-8A82-55C6A8DDFF85}" type="pres">
      <dgm:prSet presAssocID="{D6507F6C-4657-474A-8C5A-0CFC32FFAF8D}" presName="Name23" presStyleLbl="parChTrans1D4" presStyleIdx="1" presStyleCnt="5"/>
      <dgm:spPr/>
    </dgm:pt>
    <dgm:pt modelId="{0FB8EE78-BA24-4C09-882B-E41CB513BF31}" type="pres">
      <dgm:prSet presAssocID="{82DDD2E6-5DB3-4FDE-B35C-17B819AA40E7}" presName="hierRoot4" presStyleCnt="0"/>
      <dgm:spPr/>
    </dgm:pt>
    <dgm:pt modelId="{FF94BEA4-E3D0-4FFF-AC98-CB3DA44BF297}" type="pres">
      <dgm:prSet presAssocID="{82DDD2E6-5DB3-4FDE-B35C-17B819AA40E7}" presName="composite4" presStyleCnt="0"/>
      <dgm:spPr/>
    </dgm:pt>
    <dgm:pt modelId="{BC5CA114-BDAD-433D-9A63-D952FA8BEF27}" type="pres">
      <dgm:prSet presAssocID="{82DDD2E6-5DB3-4FDE-B35C-17B819AA40E7}" presName="image4" presStyleLbl="node4" presStyleIdx="1" presStyleCnt="5"/>
      <dgm:spPr>
        <a:blipFill>
          <a:blip xmlns:r="http://schemas.openxmlformats.org/officeDocument/2006/relationships" r:embed="rId5"/>
          <a:srcRect/>
          <a:stretch>
            <a:fillRect t="-13000" b="-13000"/>
          </a:stretch>
        </a:blipFill>
      </dgm:spPr>
    </dgm:pt>
    <dgm:pt modelId="{22308645-AE46-409B-9A73-D9ECA8D3F515}" type="pres">
      <dgm:prSet presAssocID="{82DDD2E6-5DB3-4FDE-B35C-17B819AA40E7}" presName="text4" presStyleLbl="revTx" presStyleIdx="4" presStyleCnt="8">
        <dgm:presLayoutVars>
          <dgm:chPref val="3"/>
        </dgm:presLayoutVars>
      </dgm:prSet>
      <dgm:spPr/>
    </dgm:pt>
    <dgm:pt modelId="{1AB87DAD-74C3-4413-B42E-2D071ACFEFA4}" type="pres">
      <dgm:prSet presAssocID="{82DDD2E6-5DB3-4FDE-B35C-17B819AA40E7}" presName="hierChild5" presStyleCnt="0"/>
      <dgm:spPr/>
    </dgm:pt>
    <dgm:pt modelId="{029A53BE-C7FC-4FF9-A3D2-9AEE2A3F68F5}" type="pres">
      <dgm:prSet presAssocID="{60452FF7-7824-4676-AF8B-24A2570CD9EF}" presName="Name23" presStyleLbl="parChTrans1D4" presStyleIdx="2" presStyleCnt="5"/>
      <dgm:spPr/>
    </dgm:pt>
    <dgm:pt modelId="{6FC59B6A-2CF9-4939-87EE-E4BF6702106D}" type="pres">
      <dgm:prSet presAssocID="{18CB0EAE-A8F5-4F58-93F1-53296F6EC7A9}" presName="hierRoot4" presStyleCnt="0"/>
      <dgm:spPr/>
    </dgm:pt>
    <dgm:pt modelId="{34F1056A-6901-4B0E-8EFB-920634044355}" type="pres">
      <dgm:prSet presAssocID="{18CB0EAE-A8F5-4F58-93F1-53296F6EC7A9}" presName="composite4" presStyleCnt="0"/>
      <dgm:spPr/>
    </dgm:pt>
    <dgm:pt modelId="{C94DBF52-4634-4217-AA30-BA0CBEBD9233}" type="pres">
      <dgm:prSet presAssocID="{18CB0EAE-A8F5-4F58-93F1-53296F6EC7A9}" presName="image4" presStyleLbl="node4" presStyleIdx="2" presStyleCnt="5"/>
      <dgm:spPr/>
    </dgm:pt>
    <dgm:pt modelId="{3068FA51-B285-4027-817E-77205BB74676}" type="pres">
      <dgm:prSet presAssocID="{18CB0EAE-A8F5-4F58-93F1-53296F6EC7A9}" presName="text4" presStyleLbl="revTx" presStyleIdx="5" presStyleCnt="8">
        <dgm:presLayoutVars>
          <dgm:chPref val="3"/>
        </dgm:presLayoutVars>
      </dgm:prSet>
      <dgm:spPr/>
    </dgm:pt>
    <dgm:pt modelId="{237BB170-E801-49DE-B5BE-40FF3133A43A}" type="pres">
      <dgm:prSet presAssocID="{18CB0EAE-A8F5-4F58-93F1-53296F6EC7A9}" presName="hierChild5" presStyleCnt="0"/>
      <dgm:spPr/>
    </dgm:pt>
    <dgm:pt modelId="{C71909BD-0A4C-45B1-9F8D-AD3C9780CDC9}" type="pres">
      <dgm:prSet presAssocID="{D8640AF6-7E2D-44B2-814F-625965CEDEF5}" presName="Name23" presStyleLbl="parChTrans1D4" presStyleIdx="3" presStyleCnt="5"/>
      <dgm:spPr/>
    </dgm:pt>
    <dgm:pt modelId="{7F7D181E-7001-4749-88FB-B377BC8F643D}" type="pres">
      <dgm:prSet presAssocID="{7B7F1597-794E-4766-AAA6-67EC9696E46B}" presName="hierRoot4" presStyleCnt="0"/>
      <dgm:spPr/>
    </dgm:pt>
    <dgm:pt modelId="{CD5BE77B-52FC-4D66-BF4D-83910BC910BA}" type="pres">
      <dgm:prSet presAssocID="{7B7F1597-794E-4766-AAA6-67EC9696E46B}" presName="composite4" presStyleCnt="0"/>
      <dgm:spPr/>
    </dgm:pt>
    <dgm:pt modelId="{B031981E-48E1-4186-B71B-45761CEBFC3F}" type="pres">
      <dgm:prSet presAssocID="{7B7F1597-794E-4766-AAA6-67EC9696E46B}" presName="image4" presStyleLbl="node4" presStyleIdx="3" presStyleCnt="5"/>
      <dgm:spPr>
        <a:blipFill>
          <a:blip xmlns:r="http://schemas.openxmlformats.org/officeDocument/2006/relationships" r:embed="rId6"/>
          <a:srcRect/>
          <a:stretch>
            <a:fillRect t="-17000" b="-17000"/>
          </a:stretch>
        </a:blipFill>
      </dgm:spPr>
    </dgm:pt>
    <dgm:pt modelId="{630BC328-C987-4ABB-9D86-B35B09F51A4C}" type="pres">
      <dgm:prSet presAssocID="{7B7F1597-794E-4766-AAA6-67EC9696E46B}" presName="text4" presStyleLbl="revTx" presStyleIdx="6" presStyleCnt="8">
        <dgm:presLayoutVars>
          <dgm:chPref val="3"/>
        </dgm:presLayoutVars>
      </dgm:prSet>
      <dgm:spPr/>
    </dgm:pt>
    <dgm:pt modelId="{95D58A2F-34CA-4B3D-8E55-7593705F2E4D}" type="pres">
      <dgm:prSet presAssocID="{7B7F1597-794E-4766-AAA6-67EC9696E46B}" presName="hierChild5" presStyleCnt="0"/>
      <dgm:spPr/>
    </dgm:pt>
    <dgm:pt modelId="{D5229BF5-F97F-4478-8D59-8F36A9EAAAC0}" type="pres">
      <dgm:prSet presAssocID="{244F4535-7E5C-4934-B01C-6E8541AF202E}" presName="Name23" presStyleLbl="parChTrans1D4" presStyleIdx="4" presStyleCnt="5"/>
      <dgm:spPr/>
    </dgm:pt>
    <dgm:pt modelId="{BD506202-1844-4B29-AE98-22EA06413EE2}" type="pres">
      <dgm:prSet presAssocID="{95922ECA-9091-498C-A3D0-53DD406DC85C}" presName="hierRoot4" presStyleCnt="0"/>
      <dgm:spPr/>
    </dgm:pt>
    <dgm:pt modelId="{72230B57-664A-4886-9136-412A7A7007A0}" type="pres">
      <dgm:prSet presAssocID="{95922ECA-9091-498C-A3D0-53DD406DC85C}" presName="composite4" presStyleCnt="0"/>
      <dgm:spPr/>
    </dgm:pt>
    <dgm:pt modelId="{A1686A5E-FF88-4FA6-A723-1DFB81305867}" type="pres">
      <dgm:prSet presAssocID="{95922ECA-9091-498C-A3D0-53DD406DC85C}" presName="image4" presStyleLbl="node4" presStyleIdx="4" presStyleCnt="5"/>
      <dgm:spPr>
        <a:blipFill>
          <a:blip xmlns:r="http://schemas.openxmlformats.org/officeDocument/2006/relationships" r:embed="rId7"/>
          <a:srcRect/>
          <a:stretch>
            <a:fillRect t="-22000" b="-22000"/>
          </a:stretch>
        </a:blipFill>
      </dgm:spPr>
    </dgm:pt>
    <dgm:pt modelId="{C83532FA-0656-47EA-8833-86518C31A3B1}" type="pres">
      <dgm:prSet presAssocID="{95922ECA-9091-498C-A3D0-53DD406DC85C}" presName="text4" presStyleLbl="revTx" presStyleIdx="7" presStyleCnt="8">
        <dgm:presLayoutVars>
          <dgm:chPref val="3"/>
        </dgm:presLayoutVars>
      </dgm:prSet>
      <dgm:spPr/>
    </dgm:pt>
    <dgm:pt modelId="{7BA4A3A9-EDA9-4DED-9D22-8898D1FE8A82}" type="pres">
      <dgm:prSet presAssocID="{95922ECA-9091-498C-A3D0-53DD406DC85C}" presName="hierChild5" presStyleCnt="0"/>
      <dgm:spPr/>
    </dgm:pt>
  </dgm:ptLst>
  <dgm:cxnLst>
    <dgm:cxn modelId="{DDEFDD00-9E93-4414-B0DD-310FB86A5B85}" type="presOf" srcId="{82DDD2E6-5DB3-4FDE-B35C-17B819AA40E7}" destId="{22308645-AE46-409B-9A73-D9ECA8D3F515}" srcOrd="0" destOrd="0" presId="urn:microsoft.com/office/officeart/2009/layout/CirclePictureHierarchy"/>
    <dgm:cxn modelId="{634DC904-29C9-4484-954D-79AF0DBFF6A7}" type="presOf" srcId="{D7011E2F-1D33-4F7E-9AC7-872D995F1CA4}" destId="{E0AACEA7-CBAF-499B-A377-1899E6F0A977}" srcOrd="0" destOrd="0" presId="urn:microsoft.com/office/officeart/2009/layout/CirclePictureHierarchy"/>
    <dgm:cxn modelId="{51F61406-0ED8-4CC8-BFC5-755B6D776764}" srcId="{12D92A99-1E87-4DDF-8265-33DCE5506B74}" destId="{D4609CB7-DECA-4823-8CA4-FB92AE710898}" srcOrd="0" destOrd="0" parTransId="{77B48FEE-A405-4FDD-8FA1-8EF0453F0A0B}" sibTransId="{1D94353A-7468-4AF6-88A2-E857EA7B3A5D}"/>
    <dgm:cxn modelId="{C5D35D07-563E-4D20-B8BF-76861DF2FA4F}" srcId="{D4609CB7-DECA-4823-8CA4-FB92AE710898}" destId="{D7011E2F-1D33-4F7E-9AC7-872D995F1CA4}" srcOrd="0" destOrd="0" parTransId="{A56CB248-AB71-40E2-8CB6-B8FE44ACAD89}" sibTransId="{3126429E-B592-423C-AB83-33822AFB6CE0}"/>
    <dgm:cxn modelId="{36072330-7719-4F1E-9C87-C05C4A4D6660}" type="presOf" srcId="{95922ECA-9091-498C-A3D0-53DD406DC85C}" destId="{C83532FA-0656-47EA-8833-86518C31A3B1}" srcOrd="0" destOrd="0" presId="urn:microsoft.com/office/officeart/2009/layout/CirclePictureHierarchy"/>
    <dgm:cxn modelId="{5CB1D336-CA5A-48A5-8EEA-8BFE30247C88}" type="presOf" srcId="{389DABEE-212B-4F28-A1CD-CB000032A35A}" destId="{0D9F4B77-43FC-44C1-BE89-586312E622FE}" srcOrd="0" destOrd="0" presId="urn:microsoft.com/office/officeart/2009/layout/CirclePictureHierarchy"/>
    <dgm:cxn modelId="{5B23F044-BB4D-488A-8CD9-462DDCA03C7B}" type="presOf" srcId="{D8640AF6-7E2D-44B2-814F-625965CEDEF5}" destId="{C71909BD-0A4C-45B1-9F8D-AD3C9780CDC9}" srcOrd="0" destOrd="0" presId="urn:microsoft.com/office/officeart/2009/layout/CirclePictureHierarchy"/>
    <dgm:cxn modelId="{AE2AFD69-72E4-45C6-BEBB-F9424FE5A75B}" type="presOf" srcId="{18CB0EAE-A8F5-4F58-93F1-53296F6EC7A9}" destId="{3068FA51-B285-4027-817E-77205BB74676}" srcOrd="0" destOrd="0" presId="urn:microsoft.com/office/officeart/2009/layout/CirclePictureHierarchy"/>
    <dgm:cxn modelId="{BE6E1C80-BED7-4151-9265-F1795A89DDB0}" srcId="{091989F1-4A2C-4E04-979D-24D317F3CE30}" destId="{95922ECA-9091-498C-A3D0-53DD406DC85C}" srcOrd="4" destOrd="0" parTransId="{244F4535-7E5C-4934-B01C-6E8541AF202E}" sibTransId="{3890E9B5-226B-4260-8C5C-B01D90E5C975}"/>
    <dgm:cxn modelId="{54C02E89-FDF7-4E7E-ADDC-E4A963E89B74}" type="presOf" srcId="{0FB2AA94-83CB-4105-A605-4F6E8202C4D3}" destId="{D3A17192-F06A-4981-B745-709461D8D71F}" srcOrd="0" destOrd="0" presId="urn:microsoft.com/office/officeart/2009/layout/CirclePictureHierarchy"/>
    <dgm:cxn modelId="{3557EA92-1F15-432E-8C3A-A7F85152984A}" type="presOf" srcId="{12D92A99-1E87-4DDF-8265-33DCE5506B74}" destId="{BA45E3B5-F6C2-47C7-BFBB-700103087561}" srcOrd="0" destOrd="0" presId="urn:microsoft.com/office/officeart/2009/layout/CirclePictureHierarchy"/>
    <dgm:cxn modelId="{DDEB05A1-AB22-432A-9EE1-4F974CEF1C27}" type="presOf" srcId="{D6507F6C-4657-474A-8C5A-0CFC32FFAF8D}" destId="{97232F23-DD1A-403A-8A82-55C6A8DDFF85}" srcOrd="0" destOrd="0" presId="urn:microsoft.com/office/officeart/2009/layout/CirclePictureHierarchy"/>
    <dgm:cxn modelId="{FC90D0A4-1E8C-4203-A014-04732DC7A446}" type="presOf" srcId="{244F4535-7E5C-4934-B01C-6E8541AF202E}" destId="{D5229BF5-F97F-4478-8D59-8F36A9EAAAC0}" srcOrd="0" destOrd="0" presId="urn:microsoft.com/office/officeart/2009/layout/CirclePictureHierarchy"/>
    <dgm:cxn modelId="{6F884BA6-218A-4EEE-9C4D-F5F852F0B2BF}" type="presOf" srcId="{60452FF7-7824-4676-AF8B-24A2570CD9EF}" destId="{029A53BE-C7FC-4FF9-A3D2-9AEE2A3F68F5}" srcOrd="0" destOrd="0" presId="urn:microsoft.com/office/officeart/2009/layout/CirclePictureHierarchy"/>
    <dgm:cxn modelId="{BD2D90AC-F63E-450D-BB6F-0C473D02D802}" srcId="{091989F1-4A2C-4E04-979D-24D317F3CE30}" destId="{E222F7B8-8D59-4312-93BD-A0B47F176BBA}" srcOrd="0" destOrd="0" parTransId="{0FB2AA94-83CB-4105-A605-4F6E8202C4D3}" sibTransId="{6F8DF68B-C063-4351-B2E0-4AE27A85FB4C}"/>
    <dgm:cxn modelId="{2918AFAD-7267-4F07-9258-7A7C8FCA6E17}" type="presOf" srcId="{091989F1-4A2C-4E04-979D-24D317F3CE30}" destId="{239F3FE1-ABBF-4039-BD00-1B1C95F67C04}" srcOrd="0" destOrd="0" presId="urn:microsoft.com/office/officeart/2009/layout/CirclePictureHierarchy"/>
    <dgm:cxn modelId="{816EEDD0-60FD-4E02-9FD4-A1108EEA8478}" srcId="{091989F1-4A2C-4E04-979D-24D317F3CE30}" destId="{82DDD2E6-5DB3-4FDE-B35C-17B819AA40E7}" srcOrd="1" destOrd="0" parTransId="{D6507F6C-4657-474A-8C5A-0CFC32FFAF8D}" sibTransId="{D9EC595E-1C1B-43DA-AF35-08469E96194B}"/>
    <dgm:cxn modelId="{5C0C92D3-149D-4A86-8624-DA5A55060D46}" type="presOf" srcId="{D4609CB7-DECA-4823-8CA4-FB92AE710898}" destId="{1133C0FE-BA56-4952-9DBE-094B19F67987}" srcOrd="0" destOrd="0" presId="urn:microsoft.com/office/officeart/2009/layout/CirclePictureHierarchy"/>
    <dgm:cxn modelId="{8B3CC6DF-D452-4A5D-B6B6-F90FBB7174F6}" type="presOf" srcId="{7B7F1597-794E-4766-AAA6-67EC9696E46B}" destId="{630BC328-C987-4ABB-9D86-B35B09F51A4C}" srcOrd="0" destOrd="0" presId="urn:microsoft.com/office/officeart/2009/layout/CirclePictureHierarchy"/>
    <dgm:cxn modelId="{852CD1E1-56E3-42FE-8E4A-4D2175E672A9}" type="presOf" srcId="{A56CB248-AB71-40E2-8CB6-B8FE44ACAD89}" destId="{F627DE01-FDDF-4E41-B6C7-58CCC80B7C58}" srcOrd="0" destOrd="0" presId="urn:microsoft.com/office/officeart/2009/layout/CirclePictureHierarchy"/>
    <dgm:cxn modelId="{E824E8E4-E8F1-4686-B93F-0287DCF37EC1}" srcId="{D7011E2F-1D33-4F7E-9AC7-872D995F1CA4}" destId="{091989F1-4A2C-4E04-979D-24D317F3CE30}" srcOrd="0" destOrd="0" parTransId="{389DABEE-212B-4F28-A1CD-CB000032A35A}" sibTransId="{25DECE2F-93A3-47DB-95B8-000DEC181F31}"/>
    <dgm:cxn modelId="{ED81D3E8-50FB-404B-B6F5-B40DD3A58A64}" type="presOf" srcId="{E222F7B8-8D59-4312-93BD-A0B47F176BBA}" destId="{53FEC149-4DBA-4DF0-895A-C85EAD59ACB9}" srcOrd="0" destOrd="0" presId="urn:microsoft.com/office/officeart/2009/layout/CirclePictureHierarchy"/>
    <dgm:cxn modelId="{FE4261EF-8DB5-497C-9D57-DB38486ED0CF}" srcId="{091989F1-4A2C-4E04-979D-24D317F3CE30}" destId="{7B7F1597-794E-4766-AAA6-67EC9696E46B}" srcOrd="3" destOrd="0" parTransId="{D8640AF6-7E2D-44B2-814F-625965CEDEF5}" sibTransId="{EA7D1A07-6460-4F76-8740-BEE1013D08D3}"/>
    <dgm:cxn modelId="{DFCDBAF0-DC30-4003-A435-2ACC84078641}" srcId="{091989F1-4A2C-4E04-979D-24D317F3CE30}" destId="{18CB0EAE-A8F5-4F58-93F1-53296F6EC7A9}" srcOrd="2" destOrd="0" parTransId="{60452FF7-7824-4676-AF8B-24A2570CD9EF}" sibTransId="{8BA70DDA-D8CC-412A-B8AD-3A151E829730}"/>
    <dgm:cxn modelId="{9370A069-3D9C-4115-B846-92BBD61EEFF5}" type="presParOf" srcId="{BA45E3B5-F6C2-47C7-BFBB-700103087561}" destId="{CBFB1FD9-0165-4FDE-84E7-6FC48E7643A9}" srcOrd="0" destOrd="0" presId="urn:microsoft.com/office/officeart/2009/layout/CirclePictureHierarchy"/>
    <dgm:cxn modelId="{C357BB97-BAAC-4ECA-8B11-26D98CFF5482}" type="presParOf" srcId="{CBFB1FD9-0165-4FDE-84E7-6FC48E7643A9}" destId="{04A400D2-C3CC-44BA-95AF-997DE24B6220}" srcOrd="0" destOrd="0" presId="urn:microsoft.com/office/officeart/2009/layout/CirclePictureHierarchy"/>
    <dgm:cxn modelId="{502B3794-71CD-4099-B80B-920CA1DB28A3}" type="presParOf" srcId="{04A400D2-C3CC-44BA-95AF-997DE24B6220}" destId="{8BB84859-6DE6-43FB-8AA6-06A6D3236BD6}" srcOrd="0" destOrd="0" presId="urn:microsoft.com/office/officeart/2009/layout/CirclePictureHierarchy"/>
    <dgm:cxn modelId="{E3D8D4F1-1DF8-4D6B-A78F-A119ED2B72F8}" type="presParOf" srcId="{04A400D2-C3CC-44BA-95AF-997DE24B6220}" destId="{1133C0FE-BA56-4952-9DBE-094B19F67987}" srcOrd="1" destOrd="0" presId="urn:microsoft.com/office/officeart/2009/layout/CirclePictureHierarchy"/>
    <dgm:cxn modelId="{5DC09D1C-2ABE-4284-8F87-3EFCCBBC35FD}" type="presParOf" srcId="{CBFB1FD9-0165-4FDE-84E7-6FC48E7643A9}" destId="{F1EB6597-4CE2-4928-BDD1-57FEBA0E41CE}" srcOrd="1" destOrd="0" presId="urn:microsoft.com/office/officeart/2009/layout/CirclePictureHierarchy"/>
    <dgm:cxn modelId="{D2ECBC39-89F0-46A7-B5B4-A5A31EFB035A}" type="presParOf" srcId="{F1EB6597-4CE2-4928-BDD1-57FEBA0E41CE}" destId="{F627DE01-FDDF-4E41-B6C7-58CCC80B7C58}" srcOrd="0" destOrd="0" presId="urn:microsoft.com/office/officeart/2009/layout/CirclePictureHierarchy"/>
    <dgm:cxn modelId="{90343357-E63C-4652-9A96-93CDADF506AA}" type="presParOf" srcId="{F1EB6597-4CE2-4928-BDD1-57FEBA0E41CE}" destId="{AAAE3CDC-7E8A-4C93-9C37-FDCAE59763E5}" srcOrd="1" destOrd="0" presId="urn:microsoft.com/office/officeart/2009/layout/CirclePictureHierarchy"/>
    <dgm:cxn modelId="{4B26CCF7-AC66-4349-A8D3-0DF3AE15938B}" type="presParOf" srcId="{AAAE3CDC-7E8A-4C93-9C37-FDCAE59763E5}" destId="{BDBA8C53-0023-457E-8716-629AFA94C8B9}" srcOrd="0" destOrd="0" presId="urn:microsoft.com/office/officeart/2009/layout/CirclePictureHierarchy"/>
    <dgm:cxn modelId="{A859E735-3D57-413D-8926-48861378D194}" type="presParOf" srcId="{BDBA8C53-0023-457E-8716-629AFA94C8B9}" destId="{125D7AFF-84FA-45A1-9617-BD79E53530D3}" srcOrd="0" destOrd="0" presId="urn:microsoft.com/office/officeart/2009/layout/CirclePictureHierarchy"/>
    <dgm:cxn modelId="{11303669-D2CA-4537-9BF8-E133E90BDE71}" type="presParOf" srcId="{BDBA8C53-0023-457E-8716-629AFA94C8B9}" destId="{E0AACEA7-CBAF-499B-A377-1899E6F0A977}" srcOrd="1" destOrd="0" presId="urn:microsoft.com/office/officeart/2009/layout/CirclePictureHierarchy"/>
    <dgm:cxn modelId="{2DDF8584-AC82-427A-B086-9F0271042858}" type="presParOf" srcId="{AAAE3CDC-7E8A-4C93-9C37-FDCAE59763E5}" destId="{94F2E24D-1A65-4810-85E0-0769397FD0DE}" srcOrd="1" destOrd="0" presId="urn:microsoft.com/office/officeart/2009/layout/CirclePictureHierarchy"/>
    <dgm:cxn modelId="{C93D95E6-C501-44F6-8826-FA09E6C2B7B1}" type="presParOf" srcId="{94F2E24D-1A65-4810-85E0-0769397FD0DE}" destId="{0D9F4B77-43FC-44C1-BE89-586312E622FE}" srcOrd="0" destOrd="0" presId="urn:microsoft.com/office/officeart/2009/layout/CirclePictureHierarchy"/>
    <dgm:cxn modelId="{BB7C8F38-6967-4458-B797-128B4CB76242}" type="presParOf" srcId="{94F2E24D-1A65-4810-85E0-0769397FD0DE}" destId="{EFDD539F-5F66-46E4-ACCB-024BB561608E}" srcOrd="1" destOrd="0" presId="urn:microsoft.com/office/officeart/2009/layout/CirclePictureHierarchy"/>
    <dgm:cxn modelId="{4C99127C-C1EF-4D98-A475-11A53BF505C7}" type="presParOf" srcId="{EFDD539F-5F66-46E4-ACCB-024BB561608E}" destId="{4FB023B6-0434-46AC-96B3-2F66CA705DC7}" srcOrd="0" destOrd="0" presId="urn:microsoft.com/office/officeart/2009/layout/CirclePictureHierarchy"/>
    <dgm:cxn modelId="{3C977D3F-573A-45E9-B255-34F1727E982A}" type="presParOf" srcId="{4FB023B6-0434-46AC-96B3-2F66CA705DC7}" destId="{165E0B53-8BCA-4BCC-8706-1D22B947DA96}" srcOrd="0" destOrd="0" presId="urn:microsoft.com/office/officeart/2009/layout/CirclePictureHierarchy"/>
    <dgm:cxn modelId="{580C5972-8E8C-4FD9-A34D-382423530423}" type="presParOf" srcId="{4FB023B6-0434-46AC-96B3-2F66CA705DC7}" destId="{239F3FE1-ABBF-4039-BD00-1B1C95F67C04}" srcOrd="1" destOrd="0" presId="urn:microsoft.com/office/officeart/2009/layout/CirclePictureHierarchy"/>
    <dgm:cxn modelId="{B3D44F0D-BF20-409D-9886-256EF54218B4}" type="presParOf" srcId="{EFDD539F-5F66-46E4-ACCB-024BB561608E}" destId="{35086206-F71E-4D18-92C6-BCA0DFBF981E}" srcOrd="1" destOrd="0" presId="urn:microsoft.com/office/officeart/2009/layout/CirclePictureHierarchy"/>
    <dgm:cxn modelId="{3CD922B3-6752-4BFA-A2AD-0332B628C767}" type="presParOf" srcId="{35086206-F71E-4D18-92C6-BCA0DFBF981E}" destId="{D3A17192-F06A-4981-B745-709461D8D71F}" srcOrd="0" destOrd="0" presId="urn:microsoft.com/office/officeart/2009/layout/CirclePictureHierarchy"/>
    <dgm:cxn modelId="{C6E126EA-BB45-4A97-A3E5-05BAD6E06F2D}" type="presParOf" srcId="{35086206-F71E-4D18-92C6-BCA0DFBF981E}" destId="{465A0154-2D0E-4E38-B5AB-716B984CF073}" srcOrd="1" destOrd="0" presId="urn:microsoft.com/office/officeart/2009/layout/CirclePictureHierarchy"/>
    <dgm:cxn modelId="{90FACD7A-80EA-41CA-874F-A92FB27F5231}" type="presParOf" srcId="{465A0154-2D0E-4E38-B5AB-716B984CF073}" destId="{45AADC2B-5F76-4DCE-91B7-4EF1613C1F5E}" srcOrd="0" destOrd="0" presId="urn:microsoft.com/office/officeart/2009/layout/CirclePictureHierarchy"/>
    <dgm:cxn modelId="{56504C80-8978-4C9E-B141-59E8250E4CE9}" type="presParOf" srcId="{45AADC2B-5F76-4DCE-91B7-4EF1613C1F5E}" destId="{52BCAFD6-A581-4278-97C6-18BF8CFB6520}" srcOrd="0" destOrd="0" presId="urn:microsoft.com/office/officeart/2009/layout/CirclePictureHierarchy"/>
    <dgm:cxn modelId="{0647255B-8435-4E5C-9408-0CDF7915BE4B}" type="presParOf" srcId="{45AADC2B-5F76-4DCE-91B7-4EF1613C1F5E}" destId="{53FEC149-4DBA-4DF0-895A-C85EAD59ACB9}" srcOrd="1" destOrd="0" presId="urn:microsoft.com/office/officeart/2009/layout/CirclePictureHierarchy"/>
    <dgm:cxn modelId="{CA0275FC-B2D2-4140-A7FE-6DE739631489}" type="presParOf" srcId="{465A0154-2D0E-4E38-B5AB-716B984CF073}" destId="{3E77221A-3A73-4917-9EB4-3EEB0364847E}" srcOrd="1" destOrd="0" presId="urn:microsoft.com/office/officeart/2009/layout/CirclePictureHierarchy"/>
    <dgm:cxn modelId="{BF8A810B-1D0D-456B-80C2-714A222DF74D}" type="presParOf" srcId="{35086206-F71E-4D18-92C6-BCA0DFBF981E}" destId="{97232F23-DD1A-403A-8A82-55C6A8DDFF85}" srcOrd="2" destOrd="0" presId="urn:microsoft.com/office/officeart/2009/layout/CirclePictureHierarchy"/>
    <dgm:cxn modelId="{040D6E30-BCCC-4BE0-AE41-CC0A86F73CA7}" type="presParOf" srcId="{35086206-F71E-4D18-92C6-BCA0DFBF981E}" destId="{0FB8EE78-BA24-4C09-882B-E41CB513BF31}" srcOrd="3" destOrd="0" presId="urn:microsoft.com/office/officeart/2009/layout/CirclePictureHierarchy"/>
    <dgm:cxn modelId="{50A5A192-3320-4186-9C5A-7D7EDE97FBBD}" type="presParOf" srcId="{0FB8EE78-BA24-4C09-882B-E41CB513BF31}" destId="{FF94BEA4-E3D0-4FFF-AC98-CB3DA44BF297}" srcOrd="0" destOrd="0" presId="urn:microsoft.com/office/officeart/2009/layout/CirclePictureHierarchy"/>
    <dgm:cxn modelId="{47D00F1E-0B38-409A-9801-498D48CF7671}" type="presParOf" srcId="{FF94BEA4-E3D0-4FFF-AC98-CB3DA44BF297}" destId="{BC5CA114-BDAD-433D-9A63-D952FA8BEF27}" srcOrd="0" destOrd="0" presId="urn:microsoft.com/office/officeart/2009/layout/CirclePictureHierarchy"/>
    <dgm:cxn modelId="{9D66F767-0DA0-4FD9-AFFC-8A891CCA9337}" type="presParOf" srcId="{FF94BEA4-E3D0-4FFF-AC98-CB3DA44BF297}" destId="{22308645-AE46-409B-9A73-D9ECA8D3F515}" srcOrd="1" destOrd="0" presId="urn:microsoft.com/office/officeart/2009/layout/CirclePictureHierarchy"/>
    <dgm:cxn modelId="{5324A6CB-FA27-438E-A92D-34259BF1C57D}" type="presParOf" srcId="{0FB8EE78-BA24-4C09-882B-E41CB513BF31}" destId="{1AB87DAD-74C3-4413-B42E-2D071ACFEFA4}" srcOrd="1" destOrd="0" presId="urn:microsoft.com/office/officeart/2009/layout/CirclePictureHierarchy"/>
    <dgm:cxn modelId="{815FB826-203C-4793-9CE7-2962ED1D569F}" type="presParOf" srcId="{35086206-F71E-4D18-92C6-BCA0DFBF981E}" destId="{029A53BE-C7FC-4FF9-A3D2-9AEE2A3F68F5}" srcOrd="4" destOrd="0" presId="urn:microsoft.com/office/officeart/2009/layout/CirclePictureHierarchy"/>
    <dgm:cxn modelId="{37C095B9-EF1C-4193-87D7-47035E919DEA}" type="presParOf" srcId="{35086206-F71E-4D18-92C6-BCA0DFBF981E}" destId="{6FC59B6A-2CF9-4939-87EE-E4BF6702106D}" srcOrd="5" destOrd="0" presId="urn:microsoft.com/office/officeart/2009/layout/CirclePictureHierarchy"/>
    <dgm:cxn modelId="{BD56496C-F10C-4EAB-89DD-A951DB9AD284}" type="presParOf" srcId="{6FC59B6A-2CF9-4939-87EE-E4BF6702106D}" destId="{34F1056A-6901-4B0E-8EFB-920634044355}" srcOrd="0" destOrd="0" presId="urn:microsoft.com/office/officeart/2009/layout/CirclePictureHierarchy"/>
    <dgm:cxn modelId="{15E21A11-3710-42B8-9FCE-74D121769045}" type="presParOf" srcId="{34F1056A-6901-4B0E-8EFB-920634044355}" destId="{C94DBF52-4634-4217-AA30-BA0CBEBD9233}" srcOrd="0" destOrd="0" presId="urn:microsoft.com/office/officeart/2009/layout/CirclePictureHierarchy"/>
    <dgm:cxn modelId="{53FB1762-05DE-428C-964C-EA8279EC54E1}" type="presParOf" srcId="{34F1056A-6901-4B0E-8EFB-920634044355}" destId="{3068FA51-B285-4027-817E-77205BB74676}" srcOrd="1" destOrd="0" presId="urn:microsoft.com/office/officeart/2009/layout/CirclePictureHierarchy"/>
    <dgm:cxn modelId="{3B0930D6-DFC3-4709-80F5-31695B18879F}" type="presParOf" srcId="{6FC59B6A-2CF9-4939-87EE-E4BF6702106D}" destId="{237BB170-E801-49DE-B5BE-40FF3133A43A}" srcOrd="1" destOrd="0" presId="urn:microsoft.com/office/officeart/2009/layout/CirclePictureHierarchy"/>
    <dgm:cxn modelId="{FF8BDF04-66B4-46BE-B016-4FFBE3551557}" type="presParOf" srcId="{35086206-F71E-4D18-92C6-BCA0DFBF981E}" destId="{C71909BD-0A4C-45B1-9F8D-AD3C9780CDC9}" srcOrd="6" destOrd="0" presId="urn:microsoft.com/office/officeart/2009/layout/CirclePictureHierarchy"/>
    <dgm:cxn modelId="{4A3B4A1C-54B6-4599-9803-A883D4ECE37A}" type="presParOf" srcId="{35086206-F71E-4D18-92C6-BCA0DFBF981E}" destId="{7F7D181E-7001-4749-88FB-B377BC8F643D}" srcOrd="7" destOrd="0" presId="urn:microsoft.com/office/officeart/2009/layout/CirclePictureHierarchy"/>
    <dgm:cxn modelId="{CB1CA56F-E887-4630-A601-783F426001FE}" type="presParOf" srcId="{7F7D181E-7001-4749-88FB-B377BC8F643D}" destId="{CD5BE77B-52FC-4D66-BF4D-83910BC910BA}" srcOrd="0" destOrd="0" presId="urn:microsoft.com/office/officeart/2009/layout/CirclePictureHierarchy"/>
    <dgm:cxn modelId="{F0E0C9D6-65D3-4332-B381-0B5D0D7B1537}" type="presParOf" srcId="{CD5BE77B-52FC-4D66-BF4D-83910BC910BA}" destId="{B031981E-48E1-4186-B71B-45761CEBFC3F}" srcOrd="0" destOrd="0" presId="urn:microsoft.com/office/officeart/2009/layout/CirclePictureHierarchy"/>
    <dgm:cxn modelId="{932912ED-C774-42F9-AE0B-7FA8D0767D22}" type="presParOf" srcId="{CD5BE77B-52FC-4D66-BF4D-83910BC910BA}" destId="{630BC328-C987-4ABB-9D86-B35B09F51A4C}" srcOrd="1" destOrd="0" presId="urn:microsoft.com/office/officeart/2009/layout/CirclePictureHierarchy"/>
    <dgm:cxn modelId="{9B88B174-4F79-4327-9332-3FCA4B2CA4BC}" type="presParOf" srcId="{7F7D181E-7001-4749-88FB-B377BC8F643D}" destId="{95D58A2F-34CA-4B3D-8E55-7593705F2E4D}" srcOrd="1" destOrd="0" presId="urn:microsoft.com/office/officeart/2009/layout/CirclePictureHierarchy"/>
    <dgm:cxn modelId="{EFAD0595-F260-4870-B8BF-33BECDF806A8}" type="presParOf" srcId="{35086206-F71E-4D18-92C6-BCA0DFBF981E}" destId="{D5229BF5-F97F-4478-8D59-8F36A9EAAAC0}" srcOrd="8" destOrd="0" presId="urn:microsoft.com/office/officeart/2009/layout/CirclePictureHierarchy"/>
    <dgm:cxn modelId="{DE15FA38-6264-456E-98B4-64ADA7B275C2}" type="presParOf" srcId="{35086206-F71E-4D18-92C6-BCA0DFBF981E}" destId="{BD506202-1844-4B29-AE98-22EA06413EE2}" srcOrd="9" destOrd="0" presId="urn:microsoft.com/office/officeart/2009/layout/CirclePictureHierarchy"/>
    <dgm:cxn modelId="{98004C23-4D2D-406E-B94F-731418A7AA81}" type="presParOf" srcId="{BD506202-1844-4B29-AE98-22EA06413EE2}" destId="{72230B57-664A-4886-9136-412A7A7007A0}" srcOrd="0" destOrd="0" presId="urn:microsoft.com/office/officeart/2009/layout/CirclePictureHierarchy"/>
    <dgm:cxn modelId="{FA906CD9-3BF3-4664-94AA-1D01606EAA47}" type="presParOf" srcId="{72230B57-664A-4886-9136-412A7A7007A0}" destId="{A1686A5E-FF88-4FA6-A723-1DFB81305867}" srcOrd="0" destOrd="0" presId="urn:microsoft.com/office/officeart/2009/layout/CirclePictureHierarchy"/>
    <dgm:cxn modelId="{5CA0B271-08C6-4578-888D-DAA6F2EF28D4}" type="presParOf" srcId="{72230B57-664A-4886-9136-412A7A7007A0}" destId="{C83532FA-0656-47EA-8833-86518C31A3B1}" srcOrd="1" destOrd="0" presId="urn:microsoft.com/office/officeart/2009/layout/CirclePictureHierarchy"/>
    <dgm:cxn modelId="{4BDA8D53-0CEB-45BD-8BDD-0EB78A1B522B}" type="presParOf" srcId="{BD506202-1844-4B29-AE98-22EA06413EE2}" destId="{7BA4A3A9-EDA9-4DED-9D22-8898D1FE8A82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29BF5-F97F-4478-8D59-8F36A9EAAAC0}">
      <dsp:nvSpPr>
        <dsp:cNvPr id="0" name=""/>
        <dsp:cNvSpPr/>
      </dsp:nvSpPr>
      <dsp:spPr>
        <a:xfrm>
          <a:off x="5637315" y="3885395"/>
          <a:ext cx="3964287" cy="262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490"/>
              </a:lnTo>
              <a:lnTo>
                <a:pt x="3964287" y="132490"/>
              </a:lnTo>
              <a:lnTo>
                <a:pt x="3964287" y="262894"/>
              </a:lnTo>
            </a:path>
          </a:pathLst>
        </a:custGeom>
        <a:noFill/>
        <a:ln w="25400" cap="flat" cmpd="sng" algn="ctr">
          <a:solidFill>
            <a:srgbClr val="FFFDD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1909BD-0A4C-45B1-9F8D-AD3C9780CDC9}">
      <dsp:nvSpPr>
        <dsp:cNvPr id="0" name=""/>
        <dsp:cNvSpPr/>
      </dsp:nvSpPr>
      <dsp:spPr>
        <a:xfrm>
          <a:off x="5637315" y="3885395"/>
          <a:ext cx="1669173" cy="262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490"/>
              </a:lnTo>
              <a:lnTo>
                <a:pt x="1669173" y="132490"/>
              </a:lnTo>
              <a:lnTo>
                <a:pt x="1669173" y="262894"/>
              </a:lnTo>
            </a:path>
          </a:pathLst>
        </a:custGeom>
        <a:noFill/>
        <a:ln w="25400" cap="flat" cmpd="sng" algn="ctr">
          <a:solidFill>
            <a:srgbClr val="FFFDD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9A53BE-C7FC-4FF9-A3D2-9AEE2A3F68F5}">
      <dsp:nvSpPr>
        <dsp:cNvPr id="0" name=""/>
        <dsp:cNvSpPr/>
      </dsp:nvSpPr>
      <dsp:spPr>
        <a:xfrm>
          <a:off x="5011375" y="3885395"/>
          <a:ext cx="625940" cy="262894"/>
        </a:xfrm>
        <a:custGeom>
          <a:avLst/>
          <a:gdLst/>
          <a:ahLst/>
          <a:cxnLst/>
          <a:rect l="0" t="0" r="0" b="0"/>
          <a:pathLst>
            <a:path>
              <a:moveTo>
                <a:pt x="625940" y="0"/>
              </a:moveTo>
              <a:lnTo>
                <a:pt x="625940" y="132490"/>
              </a:lnTo>
              <a:lnTo>
                <a:pt x="0" y="132490"/>
              </a:lnTo>
              <a:lnTo>
                <a:pt x="0" y="2628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232F23-DD1A-403A-8A82-55C6A8DDFF85}">
      <dsp:nvSpPr>
        <dsp:cNvPr id="0" name=""/>
        <dsp:cNvSpPr/>
      </dsp:nvSpPr>
      <dsp:spPr>
        <a:xfrm>
          <a:off x="2716261" y="3885395"/>
          <a:ext cx="2921054" cy="262894"/>
        </a:xfrm>
        <a:custGeom>
          <a:avLst/>
          <a:gdLst/>
          <a:ahLst/>
          <a:cxnLst/>
          <a:rect l="0" t="0" r="0" b="0"/>
          <a:pathLst>
            <a:path>
              <a:moveTo>
                <a:pt x="2921054" y="0"/>
              </a:moveTo>
              <a:lnTo>
                <a:pt x="2921054" y="132490"/>
              </a:lnTo>
              <a:lnTo>
                <a:pt x="0" y="132490"/>
              </a:lnTo>
              <a:lnTo>
                <a:pt x="0" y="2628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17192-F06A-4981-B745-709461D8D71F}">
      <dsp:nvSpPr>
        <dsp:cNvPr id="0" name=""/>
        <dsp:cNvSpPr/>
      </dsp:nvSpPr>
      <dsp:spPr>
        <a:xfrm>
          <a:off x="421147" y="3885395"/>
          <a:ext cx="5216168" cy="262894"/>
        </a:xfrm>
        <a:custGeom>
          <a:avLst/>
          <a:gdLst/>
          <a:ahLst/>
          <a:cxnLst/>
          <a:rect l="0" t="0" r="0" b="0"/>
          <a:pathLst>
            <a:path>
              <a:moveTo>
                <a:pt x="5216168" y="0"/>
              </a:moveTo>
              <a:lnTo>
                <a:pt x="5216168" y="132490"/>
              </a:lnTo>
              <a:lnTo>
                <a:pt x="0" y="132490"/>
              </a:lnTo>
              <a:lnTo>
                <a:pt x="0" y="262894"/>
              </a:lnTo>
            </a:path>
          </a:pathLst>
        </a:custGeom>
        <a:noFill/>
        <a:ln w="25400" cap="flat" cmpd="sng" algn="ctr">
          <a:solidFill>
            <a:srgbClr val="FFFDD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9F4B77-43FC-44C1-BE89-586312E622FE}">
      <dsp:nvSpPr>
        <dsp:cNvPr id="0" name=""/>
        <dsp:cNvSpPr/>
      </dsp:nvSpPr>
      <dsp:spPr>
        <a:xfrm>
          <a:off x="5591592" y="2853971"/>
          <a:ext cx="91440" cy="196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433"/>
              </a:lnTo>
              <a:lnTo>
                <a:pt x="45723" y="66433"/>
              </a:lnTo>
              <a:lnTo>
                <a:pt x="45723" y="196837"/>
              </a:lnTo>
            </a:path>
          </a:pathLst>
        </a:custGeom>
        <a:noFill/>
        <a:ln w="25400" cap="flat" cmpd="sng" algn="ctr">
          <a:solidFill>
            <a:srgbClr val="FFFDD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27DE01-FDDF-4E41-B6C7-58CCC80B7C58}">
      <dsp:nvSpPr>
        <dsp:cNvPr id="0" name=""/>
        <dsp:cNvSpPr/>
      </dsp:nvSpPr>
      <dsp:spPr>
        <a:xfrm>
          <a:off x="5591592" y="1703009"/>
          <a:ext cx="91440" cy="316375"/>
        </a:xfrm>
        <a:custGeom>
          <a:avLst/>
          <a:gdLst/>
          <a:ahLst/>
          <a:cxnLst/>
          <a:rect l="0" t="0" r="0" b="0"/>
          <a:pathLst>
            <a:path>
              <a:moveTo>
                <a:pt x="45723" y="0"/>
              </a:moveTo>
              <a:lnTo>
                <a:pt x="45723" y="185971"/>
              </a:lnTo>
              <a:lnTo>
                <a:pt x="45720" y="185971"/>
              </a:lnTo>
              <a:lnTo>
                <a:pt x="45720" y="316375"/>
              </a:lnTo>
            </a:path>
          </a:pathLst>
        </a:custGeom>
        <a:noFill/>
        <a:ln w="25400" cap="flat" cmpd="sng" algn="ctr">
          <a:solidFill>
            <a:srgbClr val="FFFDD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B84859-6DE6-43FB-8AA6-06A6D3236BD6}">
      <dsp:nvSpPr>
        <dsp:cNvPr id="0" name=""/>
        <dsp:cNvSpPr/>
      </dsp:nvSpPr>
      <dsp:spPr>
        <a:xfrm>
          <a:off x="5220022" y="868422"/>
          <a:ext cx="834586" cy="834586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33C0FE-BA56-4952-9DBE-094B19F67987}">
      <dsp:nvSpPr>
        <dsp:cNvPr id="0" name=""/>
        <dsp:cNvSpPr/>
      </dsp:nvSpPr>
      <dsp:spPr>
        <a:xfrm>
          <a:off x="5875435" y="1246352"/>
          <a:ext cx="3571765" cy="326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Vice-President for EEDI</a:t>
          </a:r>
          <a:br>
            <a:rPr lang="en-IE" sz="1200" kern="1200" dirty="0">
              <a:solidFill>
                <a:srgbClr val="FFFDD0"/>
              </a:solidFill>
            </a:rPr>
          </a:br>
          <a:r>
            <a:rPr lang="en-IE" sz="1200" kern="1200" dirty="0">
              <a:solidFill>
                <a:srgbClr val="FFFDD0"/>
              </a:solidFill>
            </a:rPr>
            <a:t>Prof. Lorraine Leeson</a:t>
          </a:r>
        </a:p>
      </dsp:txBody>
      <dsp:txXfrm>
        <a:off x="5875435" y="1246352"/>
        <a:ext cx="3571765" cy="326265"/>
      </dsp:txXfrm>
    </dsp:sp>
    <dsp:sp modelId="{125D7AFF-84FA-45A1-9617-BD79E53530D3}">
      <dsp:nvSpPr>
        <dsp:cNvPr id="0" name=""/>
        <dsp:cNvSpPr/>
      </dsp:nvSpPr>
      <dsp:spPr>
        <a:xfrm>
          <a:off x="5220018" y="2019384"/>
          <a:ext cx="834586" cy="834586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t="-13000" b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ACEA7-CBAF-499B-A377-1899E6F0A977}">
      <dsp:nvSpPr>
        <dsp:cNvPr id="0" name=""/>
        <dsp:cNvSpPr/>
      </dsp:nvSpPr>
      <dsp:spPr>
        <a:xfrm>
          <a:off x="6245924" y="2178043"/>
          <a:ext cx="2704574" cy="506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Head of EDI</a:t>
          </a:r>
          <a:br>
            <a:rPr lang="en-IE" sz="1200" b="1" kern="1200" dirty="0">
              <a:solidFill>
                <a:srgbClr val="FFFDD0"/>
              </a:solidFill>
            </a:rPr>
          </a:br>
          <a:r>
            <a:rPr lang="en-IE" sz="1200" b="0" kern="1200" dirty="0">
              <a:solidFill>
                <a:srgbClr val="FFFDD0"/>
              </a:solidFill>
            </a:rPr>
            <a:t>Dr Siobán O’Brien-Green</a:t>
          </a:r>
          <a:endParaRPr lang="en-IE" sz="1200" b="1" kern="1200" dirty="0">
            <a:solidFill>
              <a:srgbClr val="FFFDD0"/>
            </a:solidFill>
          </a:endParaRPr>
        </a:p>
      </dsp:txBody>
      <dsp:txXfrm>
        <a:off x="6245924" y="2178043"/>
        <a:ext cx="2704574" cy="506936"/>
      </dsp:txXfrm>
    </dsp:sp>
    <dsp:sp modelId="{165E0B53-8BCA-4BCC-8706-1D22B947DA96}">
      <dsp:nvSpPr>
        <dsp:cNvPr id="0" name=""/>
        <dsp:cNvSpPr/>
      </dsp:nvSpPr>
      <dsp:spPr>
        <a:xfrm>
          <a:off x="5220022" y="3050808"/>
          <a:ext cx="834586" cy="834586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9F3FE1-ABBF-4039-BD00-1B1C95F67C04}">
      <dsp:nvSpPr>
        <dsp:cNvPr id="0" name=""/>
        <dsp:cNvSpPr/>
      </dsp:nvSpPr>
      <dsp:spPr>
        <a:xfrm>
          <a:off x="6975266" y="2917408"/>
          <a:ext cx="1251880" cy="83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Equality Officer</a:t>
          </a:r>
          <a:br>
            <a:rPr lang="en-IE" sz="1200" b="1" kern="1200" dirty="0">
              <a:solidFill>
                <a:srgbClr val="FFFDD0"/>
              </a:solidFill>
            </a:rPr>
          </a:br>
          <a:r>
            <a:rPr lang="en-IE" sz="1200" b="0" kern="1200" dirty="0">
              <a:solidFill>
                <a:srgbClr val="FFFDD0"/>
              </a:solidFill>
            </a:rPr>
            <a:t>Joel</a:t>
          </a:r>
          <a:r>
            <a:rPr lang="en-IE" sz="1200" b="1" kern="1200" dirty="0">
              <a:solidFill>
                <a:srgbClr val="FFFDD0"/>
              </a:solidFill>
            </a:rPr>
            <a:t> </a:t>
          </a:r>
          <a:r>
            <a:rPr lang="en-IE" sz="1200" b="0" kern="1200" dirty="0">
              <a:solidFill>
                <a:srgbClr val="FFFDD0"/>
              </a:solidFill>
            </a:rPr>
            <a:t>McKeever</a:t>
          </a:r>
        </a:p>
      </dsp:txBody>
      <dsp:txXfrm>
        <a:off x="6975266" y="2917408"/>
        <a:ext cx="1251880" cy="834586"/>
      </dsp:txXfrm>
    </dsp:sp>
    <dsp:sp modelId="{52BCAFD6-A581-4278-97C6-18BF8CFB6520}">
      <dsp:nvSpPr>
        <dsp:cNvPr id="0" name=""/>
        <dsp:cNvSpPr/>
      </dsp:nvSpPr>
      <dsp:spPr>
        <a:xfrm>
          <a:off x="3853" y="4148290"/>
          <a:ext cx="834586" cy="834586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EC149-4DBA-4DF0-895A-C85EAD59ACB9}">
      <dsp:nvSpPr>
        <dsp:cNvPr id="0" name=""/>
        <dsp:cNvSpPr/>
      </dsp:nvSpPr>
      <dsp:spPr>
        <a:xfrm>
          <a:off x="850032" y="4262186"/>
          <a:ext cx="1251880" cy="83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EDI Data Analyst / Athena Swan Officer</a:t>
          </a:r>
          <a:br>
            <a:rPr lang="en-IE" sz="1200" b="1" kern="1200" dirty="0">
              <a:solidFill>
                <a:srgbClr val="FFFDD0"/>
              </a:solidFill>
            </a:rPr>
          </a:br>
          <a:r>
            <a:rPr lang="en-IE" sz="1200" b="0" kern="1200" dirty="0">
              <a:solidFill>
                <a:srgbClr val="FFFDD0"/>
              </a:solidFill>
            </a:rPr>
            <a:t>Samantha Williams</a:t>
          </a:r>
          <a:endParaRPr lang="en-IE" sz="1200" b="1" kern="1200" dirty="0">
            <a:solidFill>
              <a:srgbClr val="FFFDD0"/>
            </a:solidFill>
          </a:endParaRPr>
        </a:p>
      </dsp:txBody>
      <dsp:txXfrm>
        <a:off x="850032" y="4262186"/>
        <a:ext cx="1251880" cy="834586"/>
      </dsp:txXfrm>
    </dsp:sp>
    <dsp:sp modelId="{BC5CA114-BDAD-433D-9A63-D952FA8BEF27}">
      <dsp:nvSpPr>
        <dsp:cNvPr id="0" name=""/>
        <dsp:cNvSpPr/>
      </dsp:nvSpPr>
      <dsp:spPr>
        <a:xfrm>
          <a:off x="2298967" y="4148290"/>
          <a:ext cx="834586" cy="834586"/>
        </a:xfrm>
        <a:prstGeom prst="ellipse">
          <a:avLst/>
        </a:prstGeom>
        <a:blipFill>
          <a:blip xmlns:r="http://schemas.openxmlformats.org/officeDocument/2006/relationships" r:embed="rId5"/>
          <a:srcRect/>
          <a:stretch>
            <a:fillRect t="-13000" b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08645-AE46-409B-9A73-D9ECA8D3F515}">
      <dsp:nvSpPr>
        <dsp:cNvPr id="0" name=""/>
        <dsp:cNvSpPr/>
      </dsp:nvSpPr>
      <dsp:spPr>
        <a:xfrm>
          <a:off x="3133554" y="4146204"/>
          <a:ext cx="1251880" cy="83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EDI Executive Officer</a:t>
          </a:r>
          <a:br>
            <a:rPr lang="en-IE" sz="1200" b="1" kern="1200" dirty="0">
              <a:solidFill>
                <a:srgbClr val="FFFDD0"/>
              </a:solidFill>
            </a:rPr>
          </a:br>
          <a:r>
            <a:rPr lang="en-IE" sz="1200" b="0" kern="1200" dirty="0">
              <a:solidFill>
                <a:srgbClr val="FFFDD0"/>
              </a:solidFill>
            </a:rPr>
            <a:t>Susan Cantwell</a:t>
          </a:r>
          <a:endParaRPr lang="en-IE" sz="1200" b="1" kern="1200" dirty="0">
            <a:solidFill>
              <a:srgbClr val="FFFDD0"/>
            </a:solidFill>
          </a:endParaRPr>
        </a:p>
      </dsp:txBody>
      <dsp:txXfrm>
        <a:off x="3133554" y="4146204"/>
        <a:ext cx="1251880" cy="834586"/>
      </dsp:txXfrm>
    </dsp:sp>
    <dsp:sp modelId="{C94DBF52-4634-4217-AA30-BA0CBEBD9233}">
      <dsp:nvSpPr>
        <dsp:cNvPr id="0" name=""/>
        <dsp:cNvSpPr/>
      </dsp:nvSpPr>
      <dsp:spPr>
        <a:xfrm>
          <a:off x="4594081" y="4148290"/>
          <a:ext cx="834586" cy="8345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8FA51-B285-4027-817E-77205BB74676}">
      <dsp:nvSpPr>
        <dsp:cNvPr id="0" name=""/>
        <dsp:cNvSpPr/>
      </dsp:nvSpPr>
      <dsp:spPr>
        <a:xfrm>
          <a:off x="5428668" y="4146204"/>
          <a:ext cx="1251880" cy="83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Race Equality Officer</a:t>
          </a:r>
          <a:br>
            <a:rPr lang="en-IE" sz="1200" b="1" kern="1200" dirty="0">
              <a:solidFill>
                <a:srgbClr val="FFFDD0"/>
              </a:solidFill>
            </a:rPr>
          </a:br>
          <a:endParaRPr lang="en-IE" sz="1200" b="1" kern="1200" dirty="0">
            <a:solidFill>
              <a:srgbClr val="FFFDD0"/>
            </a:solidFill>
          </a:endParaRPr>
        </a:p>
      </dsp:txBody>
      <dsp:txXfrm>
        <a:off x="5428668" y="4146204"/>
        <a:ext cx="1251880" cy="834586"/>
      </dsp:txXfrm>
    </dsp:sp>
    <dsp:sp modelId="{B031981E-48E1-4186-B71B-45761CEBFC3F}">
      <dsp:nvSpPr>
        <dsp:cNvPr id="0" name=""/>
        <dsp:cNvSpPr/>
      </dsp:nvSpPr>
      <dsp:spPr>
        <a:xfrm>
          <a:off x="6889195" y="4148290"/>
          <a:ext cx="834586" cy="834586"/>
        </a:xfrm>
        <a:prstGeom prst="ellipse">
          <a:avLst/>
        </a:prstGeom>
        <a:blipFill>
          <a:blip xmlns:r="http://schemas.openxmlformats.org/officeDocument/2006/relationships" r:embed="rId6"/>
          <a:srcRect/>
          <a:stretch>
            <a:fillRect t="-17000" b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BC328-C987-4ABB-9D86-B35B09F51A4C}">
      <dsp:nvSpPr>
        <dsp:cNvPr id="0" name=""/>
        <dsp:cNvSpPr/>
      </dsp:nvSpPr>
      <dsp:spPr>
        <a:xfrm>
          <a:off x="7723782" y="4146204"/>
          <a:ext cx="1251880" cy="83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Irish Sign Language Interpreter</a:t>
          </a:r>
          <a:br>
            <a:rPr lang="en-IE" sz="1200" b="1" kern="1200" dirty="0">
              <a:solidFill>
                <a:srgbClr val="FFFDD0"/>
              </a:solidFill>
            </a:rPr>
          </a:br>
          <a:r>
            <a:rPr lang="en-IE" sz="1200" b="0" kern="1200" dirty="0">
              <a:solidFill>
                <a:srgbClr val="FFFDD0"/>
              </a:solidFill>
            </a:rPr>
            <a:t>Bernadette Williams</a:t>
          </a:r>
          <a:endParaRPr lang="en-IE" sz="1200" b="1" kern="1200" dirty="0">
            <a:solidFill>
              <a:srgbClr val="FFFDD0"/>
            </a:solidFill>
          </a:endParaRPr>
        </a:p>
      </dsp:txBody>
      <dsp:txXfrm>
        <a:off x="7723782" y="4146204"/>
        <a:ext cx="1251880" cy="834586"/>
      </dsp:txXfrm>
    </dsp:sp>
    <dsp:sp modelId="{A1686A5E-FF88-4FA6-A723-1DFB81305867}">
      <dsp:nvSpPr>
        <dsp:cNvPr id="0" name=""/>
        <dsp:cNvSpPr/>
      </dsp:nvSpPr>
      <dsp:spPr>
        <a:xfrm>
          <a:off x="9184310" y="4148290"/>
          <a:ext cx="834586" cy="834586"/>
        </a:xfrm>
        <a:prstGeom prst="ellipse">
          <a:avLst/>
        </a:prstGeom>
        <a:blipFill>
          <a:blip xmlns:r="http://schemas.openxmlformats.org/officeDocument/2006/relationships" r:embed="rId7"/>
          <a:srcRect/>
          <a:stretch>
            <a:fillRect t="-22000" b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532FA-0656-47EA-8833-86518C31A3B1}">
      <dsp:nvSpPr>
        <dsp:cNvPr id="0" name=""/>
        <dsp:cNvSpPr/>
      </dsp:nvSpPr>
      <dsp:spPr>
        <a:xfrm>
          <a:off x="10018896" y="4146204"/>
          <a:ext cx="1251880" cy="834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200" b="1" kern="1200" dirty="0">
              <a:solidFill>
                <a:srgbClr val="FFFDD0"/>
              </a:solidFill>
            </a:rPr>
            <a:t>Assistant Irish Sign Language Interpreter</a:t>
          </a:r>
          <a:br>
            <a:rPr lang="en-IE" sz="1200" b="1" kern="1200" dirty="0">
              <a:solidFill>
                <a:srgbClr val="FFFDD0"/>
              </a:solidFill>
            </a:rPr>
          </a:br>
          <a:r>
            <a:rPr lang="en-IE" sz="1200" b="0" kern="1200" dirty="0">
              <a:solidFill>
                <a:srgbClr val="FFFDD0"/>
              </a:solidFill>
            </a:rPr>
            <a:t>Gemma Shannon</a:t>
          </a:r>
          <a:endParaRPr lang="en-IE" sz="1200" b="1" kern="1200" dirty="0">
            <a:solidFill>
              <a:srgbClr val="FFFDD0"/>
            </a:solidFill>
          </a:endParaRPr>
        </a:p>
      </dsp:txBody>
      <dsp:txXfrm>
        <a:off x="10018896" y="4146204"/>
        <a:ext cx="1251880" cy="834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6ECDFE-3F12-7D28-958A-23D1487B19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11830A-3890-CF4B-3DEC-216DB83751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4765D8-0D76-4979-B69A-0A1A693BCE16}" type="datetimeFigureOut">
              <a:rPr lang="en-IE" smtClean="0"/>
              <a:t>08/09/2026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0162D-8D6A-4475-2D5C-B877FA2760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7882DC-FB73-C55A-4962-E68119BC48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84E87-8C51-4462-99C2-A5FCAA06B25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22843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79281" y="4715154"/>
            <a:ext cx="4865156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969897" y="9430306"/>
            <a:ext cx="827778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11597-8CC2-BEF0-7569-CFC6994D77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370636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E" b="1" dirty="0"/>
              <a:t>Equality, Diversity, and Inclusion Office</a:t>
            </a:r>
          </a:p>
          <a:p>
            <a:r>
              <a:rPr lang="en-IE" dirty="0"/>
              <a:t>Trinity College Dublin, the University of Dublin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548B8EA-510C-5A75-59DD-6AB686298B8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A257E-392F-4029-9DEC-4B1F46012CE0}" type="datetimeFigureOut">
              <a:rPr lang="en-IE" smtClean="0"/>
              <a:t>08/09/2026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B019EC-0B1C-4B25-9FAE-A293FA6D03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709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78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915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226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034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925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A733A-01CC-EE45-2189-299E05D87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199736-57B7-0DF2-38CD-F37E1B26A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B000C-679E-FDEE-2DAE-DFF49B5FA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77F89-7E94-9EAF-567D-E21F4AC25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028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DD4D23-C98A-435E-AE88-9061F8349B0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224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B019EC-0B1C-4B25-9FAE-A293FA6D03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962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3013200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899" y="3819975"/>
            <a:ext cx="10001252" cy="55485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1" y="4394175"/>
            <a:ext cx="10001251" cy="361800"/>
          </a:xfrm>
        </p:spPr>
        <p:txBody>
          <a:bodyPr/>
          <a:lstStyle>
            <a:lvl1pPr marL="0" indent="0" algn="l">
              <a:buNone/>
              <a:defRPr sz="1400" b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687833"/>
            <a:ext cx="4638725" cy="1238656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104903" y="5386500"/>
            <a:ext cx="6239100" cy="979374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accent4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accent4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/>
            <a:endParaRPr lang="en-GB" sz="100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1104903" y="6492875"/>
            <a:ext cx="2200276" cy="365125"/>
          </a:xfrm>
        </p:spPr>
        <p:txBody>
          <a:bodyPr/>
          <a:lstStyle>
            <a:lvl1pPr algn="l">
              <a:defRPr/>
            </a:lvl1pPr>
          </a:lstStyle>
          <a:p>
            <a:fld id="{1D363BDF-DA0C-4CBA-994C-5A2B6241ADDE}" type="datetime1">
              <a:rPr lang="en-IE" smtClean="0"/>
              <a:t>08/09/2026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205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3276" y="1828800"/>
            <a:ext cx="10585449" cy="43910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03275" y="923925"/>
            <a:ext cx="10585450" cy="452438"/>
          </a:xfrm>
        </p:spPr>
        <p:txBody>
          <a:bodyPr/>
          <a:lstStyle>
            <a:lvl1pPr>
              <a:defRPr sz="16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AF566AA-8C61-437E-8A03-1366234E9BFA}" type="datetime1">
              <a:rPr lang="en-IE" smtClean="0"/>
              <a:t>08/09/2026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793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471138" y="1875692"/>
            <a:ext cx="5720862" cy="4410808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03273" y="1828799"/>
            <a:ext cx="5292728" cy="4391025"/>
          </a:xfrm>
        </p:spPr>
        <p:txBody>
          <a:bodyPr/>
          <a:lstStyle>
            <a:lvl1pPr marL="238125" indent="-238125">
              <a:spcBef>
                <a:spcPts val="850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400" b="0"/>
            </a:lvl1pPr>
            <a:lvl2pPr marL="503238" indent="-207963">
              <a:spcBef>
                <a:spcPts val="0"/>
              </a:spcBef>
              <a:spcAft>
                <a:spcPts val="567"/>
              </a:spcAft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03273" y="923925"/>
            <a:ext cx="10585452" cy="452438"/>
          </a:xfrm>
        </p:spPr>
        <p:txBody>
          <a:bodyPr/>
          <a:lstStyle>
            <a:lvl1pPr>
              <a:defRPr sz="1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727075"/>
            <a:r>
              <a:rPr lang="en-GB" sz="1000" b="1">
                <a:solidFill>
                  <a:prstClr val="white"/>
                </a:solidFill>
              </a:rPr>
              <a:t>Trinity College Dublin, </a:t>
            </a:r>
            <a:r>
              <a:rPr lang="en-GB" sz="1000">
                <a:solidFill>
                  <a:prstClr val="white"/>
                </a:solidFill>
              </a:rPr>
              <a:t>The University of Dublin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DBFCACE3-B366-4743-AFA1-A5CA0977D29A}" type="datetime1">
              <a:rPr lang="en-IE" smtClean="0"/>
              <a:t>08/09/2026</a:t>
            </a:fld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2695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35838"/>
            <a:ext cx="12192000" cy="4850665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03273" y="923925"/>
            <a:ext cx="10585452" cy="452438"/>
          </a:xfrm>
        </p:spPr>
        <p:txBody>
          <a:bodyPr/>
          <a:lstStyle>
            <a:lvl1pPr>
              <a:defRPr sz="1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727075"/>
            <a:r>
              <a:rPr lang="en-GB" sz="1000" b="1">
                <a:solidFill>
                  <a:prstClr val="white"/>
                </a:solidFill>
              </a:rPr>
              <a:t>Trinity College Dublin, </a:t>
            </a:r>
            <a:r>
              <a:rPr lang="en-GB" sz="1000">
                <a:solidFill>
                  <a:prstClr val="white"/>
                </a:solidFill>
              </a:rPr>
              <a:t>The University of Dublin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6457A5A-FC5A-43A9-A5E8-41B2C35646E5}" type="datetime1">
              <a:rPr lang="en-IE" smtClean="0"/>
              <a:t>08/09/2026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519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727075"/>
            <a:r>
              <a:rPr lang="en-GB" sz="1000" b="1">
                <a:solidFill>
                  <a:prstClr val="white"/>
                </a:solidFill>
              </a:rPr>
              <a:t>Trinity College Dublin, </a:t>
            </a:r>
            <a:r>
              <a:rPr lang="en-GB" sz="1000">
                <a:solidFill>
                  <a:prstClr val="white"/>
                </a:solidFill>
              </a:rPr>
              <a:t>The University of Dublin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899" y="3715200"/>
            <a:ext cx="10001252" cy="554850"/>
          </a:xfrm>
        </p:spPr>
        <p:txBody>
          <a:bodyPr/>
          <a:lstStyle>
            <a:lvl1pPr algn="l">
              <a:defRPr sz="4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013200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687833"/>
            <a:ext cx="4638725" cy="123865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4234-6A8F-4AEA-A7D5-C08E8F0039A7}" type="datetime1">
              <a:rPr lang="en-IE" smtClean="0"/>
              <a:t>08/09/2026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992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61A0-ED5D-473A-B3D4-7FA28C1CABDA}" type="datetime1">
              <a:rPr lang="en-IE" smtClean="0"/>
              <a:t>08/09/2026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13995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dirty="0"/>
              <a:t>Click to edit Master text styles</a:t>
            </a:r>
          </a:p>
          <a:p>
            <a:pPr lvl="1"/>
            <a:r>
              <a:rPr lang="ga-IE" dirty="0"/>
              <a:t>Second level</a:t>
            </a:r>
          </a:p>
          <a:p>
            <a:pPr lvl="2"/>
            <a:r>
              <a:rPr lang="ga-IE" dirty="0"/>
              <a:t>Third level</a:t>
            </a:r>
          </a:p>
          <a:p>
            <a:pPr lvl="3"/>
            <a:r>
              <a:rPr lang="ga-IE" dirty="0"/>
              <a:t>Fourth level</a:t>
            </a:r>
          </a:p>
          <a:p>
            <a:pPr lvl="4"/>
            <a:r>
              <a:rPr lang="ga-IE" dirty="0"/>
              <a:t>Fifth level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03274" y="297525"/>
            <a:ext cx="10585450" cy="62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50282" rIns="150282" bIns="150282" numCol="1" spcCol="1270" anchor="b" anchorCtr="0">
            <a:noAutofit/>
          </a:bodyPr>
          <a:lstStyle>
            <a:lvl1pPr>
              <a:defRPr lang="en-GB" sz="24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1333500">
              <a:lnSpc>
                <a:spcPct val="90000"/>
              </a:lnSpc>
              <a:spcAft>
                <a:spcPct val="3500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61D8-CBFB-4154-BEDD-B5420297CFCA}" type="datetime1">
              <a:rPr lang="en-IE" smtClean="0"/>
              <a:t>08/09/2026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514D76-9FB9-4D32-89B5-1A35011ACE65}"/>
              </a:ext>
            </a:extLst>
          </p:cNvPr>
          <p:cNvCxnSpPr/>
          <p:nvPr userDrawn="1"/>
        </p:nvCxnSpPr>
        <p:spPr>
          <a:xfrm>
            <a:off x="803274" y="923925"/>
            <a:ext cx="105854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91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5F3B-4AD9-66AB-15EA-D7ED0563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1E6986-4C0A-4D9E-5DFE-B641BFF2C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4234-6A8F-4AEA-A7D5-C08E8F0039A7}" type="datetime1">
              <a:rPr lang="en-IE" smtClean="0"/>
              <a:t>08/09/2026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E9ECA-9FA4-2D4F-F671-3F58EE8B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3C11E-F617-FAD8-5F46-A6685607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5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5D12-1192-A58D-2512-74078252C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7F2DC4-E079-5DDC-CEBD-D5067CB47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EE6A6-43D1-714D-90AF-BE81AFF58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B53BF-42CD-005B-715A-36DF442C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32739-DF2E-2E25-F9FB-F9EAE5CA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07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384CF-33ED-E005-B0DE-A1A1F6C62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239EA-385A-177E-E6BA-168FB3A67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71833-CB22-2E33-A230-53849519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A7BAA-6FDE-2AA1-89E5-DC86625F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07A38-25B6-A8BD-EB2B-CA565ABE5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60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5FE8-FFC8-33E1-3EDB-F038930C2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F88A9-1DAF-8758-BA98-8029A73BD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C45E4-FBC9-8271-4068-37A711E51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222C4-3CAF-90D0-051E-757514461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D1CAF-8339-6A35-9456-841DD3E9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61363-B070-6549-4A23-E41F486F7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474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975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035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970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140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81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213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500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028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242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592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8317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5D12-1192-A58D-2512-74078252C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7F2DC4-E079-5DDC-CEBD-D5067CB47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EE6A6-43D1-714D-90AF-BE81AFF58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B53BF-42CD-005B-715A-36DF442C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32739-DF2E-2E25-F9FB-F9EAE5CA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946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384CF-33ED-E005-B0DE-A1A1F6C62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239EA-385A-177E-E6BA-168FB3A67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71833-CB22-2E33-A230-53849519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A7BAA-6FDE-2AA1-89E5-DC86625F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07A38-25B6-A8BD-EB2B-CA565ABE5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3107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228E-2244-E15D-D92C-F84CB9A39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DEC88-2316-1260-8D1D-66D19A092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36F87-6788-74DE-B9F0-504761DF0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0C676-E984-CF0A-FDD3-A6E7D511C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2F912-5935-D162-710A-5F4E2199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382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5FE8-FFC8-33E1-3EDB-F038930C2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F88A9-1DAF-8758-BA98-8029A73BD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C45E4-FBC9-8271-4068-37A711E51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222C4-3CAF-90D0-051E-757514461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D1CAF-8339-6A35-9456-841DD3E9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61363-B070-6549-4A23-E41F486F7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2946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1934-2E8F-BE17-8143-D5ED3FF69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9B1B0-FBF4-A7C7-677E-BEA53C1DB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A8C5F-3B2A-6385-E543-3A5A95676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8E1599-48E2-FC09-9C5D-2C11C64ED5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08D7EC-99D1-1738-A9D1-A6CAADC8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50E080-A096-D554-EA97-6BB8608E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C2559-7552-1CEC-C294-F8C46FEF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D75045-80B2-4D6A-F834-3AEBED7B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171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8B2A0-F266-8F9F-AF1F-413F2B90A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910D0-0B10-3F39-4C87-06B018E0D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77E238-6A78-6109-F45E-689D74F0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974E2-3463-D1D2-1896-35EAA5DE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176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89BF7A-7002-559D-DCDE-28823183B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95D1D3-B1E0-7769-4554-20BD24C6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583B0-08D3-5EEB-0103-929C1285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674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E551A-71B5-B7D1-458D-A7DD98D32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F3343-1901-D8D0-9737-DA2C35C51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3D90F-2BCB-B8B5-DAA0-B13AA6CB3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DADECE-2860-22BD-C67C-393E42713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49166-D685-1696-1FA2-76E8E2A4C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3ED7A-1A2A-7F06-E29F-04E88A29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9535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A4053-B1A8-3F0F-F568-758A48F0E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79FD08-A895-EC94-150A-5CED0CADA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87E12-0CE3-3DC0-9029-FA804CC0A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0E310-B599-C37B-8F99-438908FC1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BB818-CCB8-218D-9325-187DDA8F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E9051-C82A-C874-DDF7-C67E1659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919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D40A9-E3C5-E804-3F95-761290508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596E8D-0F3A-46B1-FBC0-5B015FA99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E02F9-C54C-D1B4-72C8-5EFF0B8F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778B3-1CD3-5B1E-8C79-CF06569DB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58930-ED2B-3283-F5E9-400308F3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080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D39FB5-5C7B-4FFB-A071-9BBE2C339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D4CCE-5B1C-B515-4F7C-75FA77F53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33A5E-45C4-CE24-BE3A-A0BE28C84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037FB-0627-0C28-6706-CFE10B06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7BA0E-37BB-0A04-2D48-254EC1CA2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20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727075"/>
            <a:r>
              <a:rPr lang="en-GB" sz="1000" b="1">
                <a:solidFill>
                  <a:prstClr val="white"/>
                </a:solidFill>
              </a:rPr>
              <a:t>Trinity College Dublin, </a:t>
            </a:r>
            <a:r>
              <a:rPr lang="en-GB" sz="1000">
                <a:solidFill>
                  <a:prstClr val="white"/>
                </a:solidFill>
              </a:rPr>
              <a:t>The University of Dublin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3272" y="105508"/>
            <a:ext cx="10585453" cy="81609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1383322"/>
            <a:ext cx="10585450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95862" y="6492875"/>
            <a:ext cx="22002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F894234-6A8F-4AEA-A7D5-C08E8F0039A7}" type="datetime1">
              <a:rPr lang="en-IE" smtClean="0"/>
              <a:t>08/09/2026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3274" y="6219823"/>
            <a:ext cx="10585451" cy="27305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 i="1">
                <a:solidFill>
                  <a:schemeClr val="accent4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44300" y="6492875"/>
            <a:ext cx="647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D28404C-F4EF-4BB6-9302-28162CF19523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910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417"/>
        </a:spcBef>
        <a:buClr>
          <a:schemeClr val="tx2"/>
        </a:buClr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" indent="-31750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68325" indent="-22225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84225" indent="-201613" algn="l" defTabSz="914400" rtl="0" eaLnBrk="1" latinLnBrk="0" hangingPunct="1">
        <a:spcBef>
          <a:spcPts val="1134"/>
        </a:spcBef>
        <a:buClr>
          <a:schemeClr val="tx2"/>
        </a:buClr>
        <a:buFont typeface="Minion Pro" pitchFamily="18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185738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506">
          <p15:clr>
            <a:srgbClr val="F26B43"/>
          </p15:clr>
        </p15:guide>
        <p15:guide id="3" pos="7174">
          <p15:clr>
            <a:srgbClr val="F26B43"/>
          </p15:clr>
        </p15:guide>
        <p15:guide id="4" orient="horz" pos="582">
          <p15:clr>
            <a:srgbClr val="F26B43"/>
          </p15:clr>
        </p15:guide>
        <p15:guide id="5" orient="horz" pos="867">
          <p15:clr>
            <a:srgbClr val="F26B43"/>
          </p15:clr>
        </p15:guide>
        <p15:guide id="6" orient="horz" pos="3918">
          <p15:clr>
            <a:srgbClr val="F26B43"/>
          </p15:clr>
        </p15:guide>
        <p15:guide id="7" orient="horz" pos="1152">
          <p15:clr>
            <a:srgbClr val="F26B43"/>
          </p15:clr>
        </p15:guide>
        <p15:guide id="8" orient="horz" pos="409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  <a:lumOff val="3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3B918C4-0FD0-4A88-BEEE-7736B25F8E0E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B25F5BD-341A-4B70-9F45-8B36C859A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98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62B14A-9A1F-7CFD-2901-571F44B35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D824B-E318-58DA-9C01-EB57AEB10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4AEAA-AE69-AA1D-4302-068ED9ABF0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49BE94-100A-4943-8E3D-6490918F686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DF458-B05C-A9B1-675A-1B01A249F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E73B1-8CA8-2F7B-81CA-7037A4616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8BF51B-0A63-4FA6-910B-8769709905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80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A6D5-340F-582A-9EE0-DB5493690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402" y="1986454"/>
            <a:ext cx="5558384" cy="1978055"/>
          </a:xfrm>
        </p:spPr>
        <p:txBody>
          <a:bodyPr>
            <a:normAutofit fontScale="90000"/>
          </a:bodyPr>
          <a:lstStyle/>
          <a:p>
            <a:r>
              <a:rPr lang="en-IE" sz="4400" b="1" dirty="0">
                <a:solidFill>
                  <a:srgbClr val="FFFDD0"/>
                </a:solidFill>
              </a:rPr>
              <a:t>Equity, Equality, Diversity, and Inclusion at Trinity</a:t>
            </a:r>
            <a:endParaRPr lang="en-GB" sz="4400" b="1" dirty="0">
              <a:solidFill>
                <a:srgbClr val="FFFDD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F590D-4D2A-6E5D-64A0-9F79F736F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358" y="4471143"/>
            <a:ext cx="5558384" cy="1660150"/>
          </a:xfrm>
        </p:spPr>
        <p:txBody>
          <a:bodyPr>
            <a:normAutofit/>
          </a:bodyPr>
          <a:lstStyle/>
          <a:p>
            <a:pPr algn="l"/>
            <a:r>
              <a:rPr lang="en-IE" sz="2800" dirty="0">
                <a:solidFill>
                  <a:srgbClr val="FFFDD0"/>
                </a:solidFill>
              </a:rPr>
              <a:t>Joel McKeever | Equality Officer</a:t>
            </a:r>
            <a:br>
              <a:rPr lang="en-IE" sz="2800" dirty="0">
                <a:solidFill>
                  <a:srgbClr val="FFFDD0"/>
                </a:solidFill>
              </a:rPr>
            </a:br>
            <a:r>
              <a:rPr lang="en-IE" sz="2800" dirty="0">
                <a:solidFill>
                  <a:srgbClr val="FFFDD0"/>
                </a:solidFill>
              </a:rPr>
              <a:t>he/him</a:t>
            </a:r>
            <a:endParaRPr lang="en-GB" sz="2800" dirty="0">
              <a:solidFill>
                <a:srgbClr val="FFFDD0"/>
              </a:solidFill>
            </a:endParaRPr>
          </a:p>
        </p:txBody>
      </p:sp>
      <p:pic>
        <p:nvPicPr>
          <p:cNvPr id="5" name="Picture 4" descr="A colorful building with a flag&#10;&#10;Description automatically generated with medium confidence">
            <a:extLst>
              <a:ext uri="{FF2B5EF4-FFF2-40B4-BE49-F238E27FC236}">
                <a16:creationId xmlns:a16="http://schemas.microsoft.com/office/drawing/2014/main" id="{27DC1FD0-0BC1-D2F7-81E7-0F568FDA95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5" b="848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AE7B5DE-1C91-4C21-F356-17C9238E8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02" y="207126"/>
            <a:ext cx="4452257" cy="157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90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4DF16-684A-088B-D2DF-3B0F8C60B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267E82E-0799-E006-EF1F-E6F0B51999E4}"/>
              </a:ext>
            </a:extLst>
          </p:cNvPr>
          <p:cNvSpPr txBox="1">
            <a:spLocks/>
          </p:cNvSpPr>
          <p:nvPr/>
        </p:nvSpPr>
        <p:spPr>
          <a:xfrm>
            <a:off x="803274" y="297525"/>
            <a:ext cx="10585450" cy="62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Equality, Diversity, and Inclusion Team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F988124-2B2F-75B8-2C20-90893EAF1A40}"/>
              </a:ext>
            </a:extLst>
          </p:cNvPr>
          <p:cNvSpPr txBox="1">
            <a:spLocks/>
          </p:cNvSpPr>
          <p:nvPr/>
        </p:nvSpPr>
        <p:spPr>
          <a:xfrm>
            <a:off x="803273" y="1451938"/>
            <a:ext cx="5511263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0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077461-1938-C2C9-19BA-5FBF3F2CDA32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Diagram 46">
            <a:extLst>
              <a:ext uri="{FF2B5EF4-FFF2-40B4-BE49-F238E27FC236}">
                <a16:creationId xmlns:a16="http://schemas.microsoft.com/office/drawing/2014/main" id="{5E78AFCC-B4B3-761D-8137-A07970933EB3}"/>
              </a:ext>
            </a:extLst>
          </p:cNvPr>
          <p:cNvGraphicFramePr/>
          <p:nvPr/>
        </p:nvGraphicFramePr>
        <p:xfrm>
          <a:off x="409369" y="719733"/>
          <a:ext cx="11274631" cy="5840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024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DBFCC-A293-C7E1-CB08-FBC4FDE24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/>
          </p:cNvSpPr>
          <p:nvPr/>
        </p:nvSpPr>
        <p:spPr>
          <a:xfrm>
            <a:off x="803274" y="297525"/>
            <a:ext cx="10585450" cy="62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What We Do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7469B00-5C86-904B-BF7A-770002EE3FB7}"/>
              </a:ext>
            </a:extLst>
          </p:cNvPr>
          <p:cNvSpPr txBox="1">
            <a:spLocks/>
          </p:cNvSpPr>
          <p:nvPr/>
        </p:nvSpPr>
        <p:spPr>
          <a:xfrm>
            <a:off x="803273" y="1451938"/>
            <a:ext cx="5511263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0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D70A7F-F165-C2D3-39A1-CCCF2F3D153B}"/>
              </a:ext>
            </a:extLst>
          </p:cNvPr>
          <p:cNvSpPr txBox="1"/>
          <p:nvPr/>
        </p:nvSpPr>
        <p:spPr>
          <a:xfrm>
            <a:off x="642974" y="1459459"/>
            <a:ext cx="4821381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Actively working to create a fair and equitable Trinity community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Leading local and national conversations that underpin our responsibility to create a meaningfully equitable and inclusive society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Working at every level, from the daily life of students to the long-term future of the university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needs t</a:t>
            </a:r>
            <a:r>
              <a:rPr kumimoji="0" lang="en-IE" sz="24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 be done</a:t>
            </a:r>
          </a:p>
        </p:txBody>
      </p:sp>
      <p:pic>
        <p:nvPicPr>
          <p:cNvPr id="11" name="Picture 10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84C85FDD-D052-B338-1D70-72154439BD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772" y="1558583"/>
            <a:ext cx="5202254" cy="3975114"/>
          </a:xfrm>
          <a:prstGeom prst="rect">
            <a:avLst/>
          </a:prstGeom>
          <a:ln w="47625">
            <a:solidFill>
              <a:srgbClr val="7030A0"/>
            </a:solidFill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001FBA-1A69-53BE-B4AB-C9EF4BDB4402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66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6ED7A387-86E4-4DBD-CC9C-A73CED28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4" y="297525"/>
            <a:ext cx="10585450" cy="626400"/>
          </a:xfrm>
        </p:spPr>
        <p:txBody>
          <a:bodyPr/>
          <a:lstStyle/>
          <a:p>
            <a:pPr algn="ctr"/>
            <a:r>
              <a:rPr lang="en-GB" sz="3200" dirty="0">
                <a:solidFill>
                  <a:srgbClr val="FFFDD0"/>
                </a:solidFill>
              </a:rPr>
              <a:t>Why We Do It</a:t>
            </a:r>
            <a:endParaRPr lang="en-US" sz="3200" dirty="0">
              <a:solidFill>
                <a:srgbClr val="FFFDD0"/>
              </a:solidFill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8E6DE16-013F-84B9-12D0-4A76C6202B97}"/>
              </a:ext>
            </a:extLst>
          </p:cNvPr>
          <p:cNvSpPr txBox="1">
            <a:spLocks/>
          </p:cNvSpPr>
          <p:nvPr/>
        </p:nvSpPr>
        <p:spPr>
          <a:xfrm>
            <a:off x="430925" y="1268340"/>
            <a:ext cx="5445273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1600" b="0" i="1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Trinity’s Statutes (basic law) establishes that the College: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Embraces the principles of liberty, equality, equity and justice”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Trinity’s Strategy 2025-30 commits to: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“Under our Public Sector and Human Rights Duty, to eliminate discrimination, promote equality of opportunity and protect the human rights of its members…we take action to embed a culture of equality, inclusion and respect for human rights across our community and in how we work.”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91866CA-C92D-740A-E3EC-50A8A100D98A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8AB45AA-D96F-B05C-129C-3681A455A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791" y="1121228"/>
            <a:ext cx="1737616" cy="2307771"/>
          </a:xfrm>
          <a:prstGeom prst="rect">
            <a:avLst/>
          </a:prstGeom>
          <a:ln w="47625">
            <a:solidFill>
              <a:srgbClr val="7030A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79CA75-31F5-B683-3DB3-C6C4AAAB4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59" y="1186544"/>
            <a:ext cx="3215159" cy="2144486"/>
          </a:xfrm>
          <a:prstGeom prst="rect">
            <a:avLst/>
          </a:prstGeom>
          <a:ln w="47625">
            <a:solidFill>
              <a:srgbClr val="7030A0"/>
            </a:solidFill>
          </a:ln>
        </p:spPr>
      </p:pic>
      <p:pic>
        <p:nvPicPr>
          <p:cNvPr id="8" name="Picture 7" descr="DU Neurodiversity Society | LinkedIn">
            <a:extLst>
              <a:ext uri="{FF2B5EF4-FFF2-40B4-BE49-F238E27FC236}">
                <a16:creationId xmlns:a16="http://schemas.microsoft.com/office/drawing/2014/main" id="{F0EC37C2-D039-5533-097C-8E494AC98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3791" y="3791987"/>
            <a:ext cx="1777331" cy="2368294"/>
          </a:xfrm>
          <a:prstGeom prst="rect">
            <a:avLst/>
          </a:prstGeom>
          <a:ln w="47625">
            <a:solidFill>
              <a:srgbClr val="7030A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27F7FF-62D5-B396-7262-883A47B957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59" y="3817219"/>
            <a:ext cx="3157725" cy="2368294"/>
          </a:xfrm>
          <a:prstGeom prst="rect">
            <a:avLst/>
          </a:prstGeom>
          <a:ln w="4762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09168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website&#10;&#10;AI-generated content may be incorrect.">
            <a:extLst>
              <a:ext uri="{FF2B5EF4-FFF2-40B4-BE49-F238E27FC236}">
                <a16:creationId xmlns:a16="http://schemas.microsoft.com/office/drawing/2014/main" id="{54F66DBE-A927-6DC5-9AC8-F83D3DD075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67" r="-1" b="-1"/>
          <a:stretch>
            <a:fillRect/>
          </a:stretch>
        </p:blipFill>
        <p:spPr>
          <a:xfrm>
            <a:off x="1524020" y="10"/>
            <a:ext cx="9143980" cy="6857990"/>
          </a:xfrm>
          <a:prstGeom prst="rect">
            <a:avLst/>
          </a:prstGeom>
          <a:noFill/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1D5E0D1B-A33E-4B0B-A4E9-6C9C09862D97}"/>
              </a:ext>
            </a:extLst>
          </p:cNvPr>
          <p:cNvSpPr/>
          <p:nvPr/>
        </p:nvSpPr>
        <p:spPr>
          <a:xfrm>
            <a:off x="5426040" y="2691360"/>
            <a:ext cx="4754880" cy="2743200"/>
          </a:xfrm>
          <a:prstGeom prst="rect">
            <a:avLst/>
          </a:prstGeom>
          <a:solidFill>
            <a:srgbClr val="E71224">
              <a:alpha val="5000"/>
            </a:srgbClr>
          </a:solidFill>
          <a:ln w="360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9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1DF19-0F0D-EA70-C749-1623044BF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656B17B-AA60-4AB0-5D12-B5C6DCF54454}"/>
              </a:ext>
            </a:extLst>
          </p:cNvPr>
          <p:cNvSpPr txBox="1">
            <a:spLocks/>
          </p:cNvSpPr>
          <p:nvPr/>
        </p:nvSpPr>
        <p:spPr>
          <a:xfrm>
            <a:off x="803274" y="297525"/>
            <a:ext cx="10585450" cy="62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Equal Status Grounds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A96D074-BA82-A16A-5A87-7473ACEF4215}"/>
              </a:ext>
            </a:extLst>
          </p:cNvPr>
          <p:cNvSpPr txBox="1">
            <a:spLocks/>
          </p:cNvSpPr>
          <p:nvPr/>
        </p:nvSpPr>
        <p:spPr>
          <a:xfrm>
            <a:off x="803273" y="1451938"/>
            <a:ext cx="5511263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0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042482-4960-787D-8F7F-E3D648E6DA7E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screen shot of a chart&#10;&#10;Description automatically generated">
            <a:extLst>
              <a:ext uri="{FF2B5EF4-FFF2-40B4-BE49-F238E27FC236}">
                <a16:creationId xmlns:a16="http://schemas.microsoft.com/office/drawing/2014/main" id="{E305B29A-3B2C-1193-2CAB-059F78EBB9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22" y="1126988"/>
            <a:ext cx="5026518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8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>
                <a:solidFill>
                  <a:srgbClr val="FFFDD0"/>
                </a:solidFill>
              </a:rPr>
              <a:t>An intersectional approach</a:t>
            </a:r>
            <a:endParaRPr lang="en-US" sz="3200" dirty="0">
              <a:solidFill>
                <a:srgbClr val="FFFDD0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7469B00-5C86-904B-BF7A-770002EE3FB7}"/>
              </a:ext>
            </a:extLst>
          </p:cNvPr>
          <p:cNvSpPr txBox="1">
            <a:spLocks/>
          </p:cNvSpPr>
          <p:nvPr/>
        </p:nvSpPr>
        <p:spPr>
          <a:xfrm>
            <a:off x="803273" y="1451938"/>
            <a:ext cx="5511263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None/>
              <a:tabLst/>
              <a:defRPr/>
            </a:pPr>
            <a:endParaRPr kumimoji="0" lang="en-IE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buClr>
                <a:srgbClr val="0E73B9"/>
              </a:buClr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467DB1-E671-415E-95DA-D2AFDD47F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7</a:t>
            </a:fld>
            <a:endParaRPr lang="en-IE"/>
          </a:p>
        </p:txBody>
      </p:sp>
      <p:pic>
        <p:nvPicPr>
          <p:cNvPr id="5" name="Picture 4" descr="A diagram of different colors of circles&#10;&#10;Description automatically generated">
            <a:extLst>
              <a:ext uri="{FF2B5EF4-FFF2-40B4-BE49-F238E27FC236}">
                <a16:creationId xmlns:a16="http://schemas.microsoft.com/office/drawing/2014/main" id="{955EA9C2-9CFD-3D26-64D8-E583748BA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172" y="1080655"/>
            <a:ext cx="6473181" cy="5207784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354A1C3-10C3-8E7F-2C3A-C264C923FFED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88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>
                <a:solidFill>
                  <a:srgbClr val="FFFDD0"/>
                </a:solidFill>
              </a:rPr>
              <a:t>An intersectional approach</a:t>
            </a:r>
            <a:endParaRPr lang="en-US" sz="3200" dirty="0">
              <a:solidFill>
                <a:srgbClr val="FFFDD0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7469B00-5C86-904B-BF7A-770002EE3FB7}"/>
              </a:ext>
            </a:extLst>
          </p:cNvPr>
          <p:cNvSpPr txBox="1">
            <a:spLocks/>
          </p:cNvSpPr>
          <p:nvPr/>
        </p:nvSpPr>
        <p:spPr>
          <a:xfrm>
            <a:off x="803273" y="1451938"/>
            <a:ext cx="5511263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None/>
              <a:tabLst/>
              <a:defRPr/>
            </a:pPr>
            <a:endParaRPr kumimoji="0" lang="en-IE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buClr>
                <a:srgbClr val="0E73B9"/>
              </a:buClr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467DB1-E671-415E-95DA-D2AFDD47F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404C-F4EF-4BB6-9302-28162CF19523}" type="slidenum">
              <a:rPr lang="en-IE" smtClean="0"/>
              <a:pPr/>
              <a:t>8</a:t>
            </a:fld>
            <a:endParaRPr lang="en-IE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5234E1D-3F82-9E9C-A959-83C9456358DF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B2EE1A16-B8E1-BF32-6F22-347D09AC1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93" y="1071789"/>
            <a:ext cx="5421086" cy="542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4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724F200F-59FD-9E44-9D14-732410B24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9002" y="1275348"/>
            <a:ext cx="8493997" cy="477787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2861318-D2F6-45F8-EA9C-52BE206CDC31}"/>
              </a:ext>
            </a:extLst>
          </p:cNvPr>
          <p:cNvSpPr txBox="1">
            <a:spLocks/>
          </p:cNvSpPr>
          <p:nvPr/>
        </p:nvSpPr>
        <p:spPr>
          <a:xfrm>
            <a:off x="803274" y="297525"/>
            <a:ext cx="10585450" cy="62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solidFill>
                  <a:srgbClr val="FFFDD0"/>
                </a:solidFill>
              </a:rPr>
              <a:t>A whole of Trinity approach – from Belfast to Birr</a:t>
            </a:r>
            <a:endParaRPr lang="en-US" sz="3200" dirty="0">
              <a:solidFill>
                <a:srgbClr val="FFFDD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11604C-3B78-CD54-48EA-0955CA820BB2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2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FAE1F-24E4-A5D0-9971-AED96832A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70108F-B1C7-F88B-E8BC-B3F5E277078E}"/>
              </a:ext>
            </a:extLst>
          </p:cNvPr>
          <p:cNvSpPr txBox="1">
            <a:spLocks/>
          </p:cNvSpPr>
          <p:nvPr/>
        </p:nvSpPr>
        <p:spPr>
          <a:xfrm>
            <a:off x="803274" y="297525"/>
            <a:ext cx="10585450" cy="62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solidFill>
                  <a:srgbClr val="FFFDD0"/>
                </a:solidFill>
              </a:rPr>
              <a:t>Who does it apply to?</a:t>
            </a:r>
            <a:endParaRPr lang="en-US" sz="3200" dirty="0">
              <a:solidFill>
                <a:srgbClr val="FFFDD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E5225F7-9404-A6B2-DC86-737B440F1695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D17FD8-A957-B6A8-89AF-7D10B597AFA5}"/>
              </a:ext>
            </a:extLst>
          </p:cNvPr>
          <p:cNvSpPr txBox="1"/>
          <p:nvPr/>
        </p:nvSpPr>
        <p:spPr>
          <a:xfrm>
            <a:off x="3516086" y="1292431"/>
            <a:ext cx="6096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000" b="1" dirty="0">
                <a:solidFill>
                  <a:srgbClr val="FFFDD0"/>
                </a:solidFill>
                <a:latin typeface="Calibri" panose="020F0502020204030204"/>
              </a:rPr>
              <a:t>The Equality Policy applies to all members of the Trinity community. This includes, but is not limited to: </a:t>
            </a:r>
            <a:br>
              <a:rPr lang="en-IE" sz="2000" b="1" dirty="0">
                <a:solidFill>
                  <a:srgbClr val="FFFDD0"/>
                </a:solidFill>
                <a:latin typeface="Calibri" panose="020F0502020204030204"/>
              </a:rPr>
            </a:br>
            <a:endParaRPr lang="en-IE" sz="2000" b="1" dirty="0">
              <a:solidFill>
                <a:srgbClr val="FFFDD0"/>
              </a:solidFill>
              <a:latin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FDD0"/>
                </a:solidFill>
                <a:latin typeface="Calibri" panose="020F0502020204030204"/>
              </a:rPr>
              <a:t>Staff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FDD0"/>
                </a:solidFill>
                <a:latin typeface="Calibri" panose="020F0502020204030204"/>
              </a:rPr>
              <a:t>Students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FDD0"/>
                </a:solidFill>
                <a:latin typeface="Calibri" panose="020F0502020204030204"/>
              </a:rPr>
              <a:t>Guest Lecturers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FFFDD0"/>
                </a:solidFill>
                <a:latin typeface="Calibri" panose="020F0502020204030204"/>
              </a:rPr>
              <a:t>Alumni (in relation to University and on-campus interactions)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FFFDD0"/>
                </a:solidFill>
                <a:latin typeface="Calibri" panose="020F0502020204030204"/>
              </a:rPr>
              <a:t>Any person on occasional/temporary/sessional work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FDD0"/>
                </a:solidFill>
                <a:latin typeface="Calibri" panose="020F0502020204030204"/>
              </a:rPr>
              <a:t>Contractors and Sub-contractors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FDD0"/>
                </a:solidFill>
                <a:latin typeface="Calibri" panose="020F0502020204030204"/>
              </a:rPr>
              <a:t>Consultants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FFFDD0"/>
                </a:solidFill>
                <a:latin typeface="Calibri" panose="020F0502020204030204"/>
              </a:rPr>
              <a:t>Service users e.g. campus visitors to the Book of Kells, customers in Trinity shops and cafes, conference attendees, etc.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FFFDD0"/>
                </a:solidFill>
                <a:latin typeface="Calibri" panose="020F0502020204030204"/>
              </a:rPr>
              <a:t>The Visitors of and to the University and its associated bodies</a:t>
            </a:r>
            <a:r>
              <a:rPr lang="en-IE" sz="1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4225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C6268-BF5D-278A-407E-8B404D5F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CBE65E5-C7CB-9FF8-32B8-4CD8A354C80A}"/>
              </a:ext>
            </a:extLst>
          </p:cNvPr>
          <p:cNvSpPr txBox="1">
            <a:spLocks/>
          </p:cNvSpPr>
          <p:nvPr/>
        </p:nvSpPr>
        <p:spPr>
          <a:xfrm>
            <a:off x="803274" y="297525"/>
            <a:ext cx="10585450" cy="62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solidFill>
                  <a:srgbClr val="FFFDD0"/>
                </a:solidFill>
              </a:rPr>
              <a:t>Who does it apply to?</a:t>
            </a:r>
            <a:endParaRPr lang="en-US" sz="3200" dirty="0">
              <a:solidFill>
                <a:srgbClr val="FFFDD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CE0346-88B3-DB93-71B6-705229F8C456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6FE6F1D-6147-60BC-B958-E13449F29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113" y="1049697"/>
            <a:ext cx="9668781" cy="551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9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0E462-DDFD-9B25-25C5-A22DB47DA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1EA37E2-BB15-E2E7-C3F8-5148B84F8934}"/>
              </a:ext>
            </a:extLst>
          </p:cNvPr>
          <p:cNvSpPr txBox="1">
            <a:spLocks/>
          </p:cNvSpPr>
          <p:nvPr/>
        </p:nvSpPr>
        <p:spPr>
          <a:xfrm>
            <a:off x="803273" y="1451938"/>
            <a:ext cx="5511263" cy="48365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0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buClr>
                <a:srgbClr val="0E73B9"/>
              </a:buClr>
              <a:buSzTx/>
              <a:buFont typeface="Arial" panose="020B0604020202020204" pitchFamily="34" charset="0"/>
              <a:buChar char="»"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F1943F-3649-CA37-E60E-B2572DC75CDF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82468EC-A120-4806-9469-01F5B81D1A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29"/>
            <a:ext cx="12192000" cy="662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8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idx="1"/>
          </p:nvPr>
        </p:nvSpPr>
        <p:spPr>
          <a:xfrm>
            <a:off x="803274" y="1284848"/>
            <a:ext cx="7237482" cy="4836501"/>
          </a:xfrm>
        </p:spPr>
        <p:txBody>
          <a:bodyPr/>
          <a:lstStyle/>
          <a:p>
            <a:pPr>
              <a:lnSpc>
                <a:spcPct val="107000"/>
              </a:lnSpc>
              <a:buClr>
                <a:srgbClr val="FFFDD0"/>
              </a:buClr>
              <a:buFont typeface="Calibri" panose="020F0502020204030204" pitchFamily="34" charset="0"/>
              <a:buChar char="»"/>
            </a:pPr>
            <a:r>
              <a:rPr lang="en-IE" dirty="0">
                <a:solidFill>
                  <a:srgbClr val="FFFDD0"/>
                </a:solidFill>
              </a:rPr>
              <a:t>Trinity’s Equality Policy (major revisions in 2026)</a:t>
            </a:r>
          </a:p>
          <a:p>
            <a:pPr>
              <a:lnSpc>
                <a:spcPct val="107000"/>
              </a:lnSpc>
              <a:buClr>
                <a:srgbClr val="FFFDD0"/>
              </a:buClr>
              <a:buFont typeface="Calibri" panose="020F0502020204030204" pitchFamily="34" charset="0"/>
              <a:buChar char="»"/>
            </a:pPr>
            <a:r>
              <a:rPr lang="en-IE" dirty="0">
                <a:solidFill>
                  <a:srgbClr val="FFFDD0"/>
                </a:solidFill>
              </a:rPr>
              <a:t>Dignity and Respect Policy &amp; Sexual Misconduct Policy</a:t>
            </a:r>
          </a:p>
          <a:p>
            <a:pPr>
              <a:lnSpc>
                <a:spcPct val="107000"/>
              </a:lnSpc>
              <a:buClr>
                <a:srgbClr val="FFFDD0"/>
              </a:buClr>
              <a:buFont typeface="Calibri" panose="020F0502020204030204" pitchFamily="34" charset="0"/>
              <a:buChar char="»"/>
            </a:pPr>
            <a:r>
              <a:rPr lang="en-IE" dirty="0">
                <a:solidFill>
                  <a:srgbClr val="FFFDD0"/>
                </a:solidFill>
              </a:rPr>
              <a:t>Policy on Supports for Student Parents, Student Carers and Students Experiencing Pregnancy </a:t>
            </a:r>
          </a:p>
          <a:p>
            <a:pPr>
              <a:lnSpc>
                <a:spcPct val="107000"/>
              </a:lnSpc>
              <a:buClr>
                <a:srgbClr val="FFFDD0"/>
              </a:buClr>
              <a:buFont typeface="Calibri" panose="020F0502020204030204" pitchFamily="34" charset="0"/>
              <a:buChar char="»"/>
            </a:pPr>
            <a:r>
              <a:rPr lang="en-IE" dirty="0">
                <a:solidFill>
                  <a:srgbClr val="FFFDD0"/>
                </a:solidFill>
              </a:rPr>
              <a:t>Gender Identity and Gender Expression Policy</a:t>
            </a:r>
          </a:p>
          <a:p>
            <a:pPr>
              <a:lnSpc>
                <a:spcPct val="107000"/>
              </a:lnSpc>
              <a:buClr>
                <a:srgbClr val="FFFDD0"/>
              </a:buClr>
              <a:buFont typeface="Calibri" panose="020F0502020204030204" pitchFamily="34" charset="0"/>
              <a:buChar char="»"/>
            </a:pPr>
            <a:r>
              <a:rPr lang="en-IE" dirty="0">
                <a:solidFill>
                  <a:srgbClr val="FFFDD0"/>
                </a:solidFill>
              </a:rPr>
              <a:t>Race Equality Action Plan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>
                <a:srgbClr val="FFFDD0"/>
              </a:buClr>
              <a:buFont typeface="Calibri" panose="020F0502020204030204" pitchFamily="34" charset="0"/>
              <a:buChar char="»"/>
            </a:pPr>
            <a:r>
              <a:rPr lang="en-IE" dirty="0">
                <a:solidFill>
                  <a:srgbClr val="FFFDD0"/>
                </a:solidFill>
              </a:rPr>
              <a:t>Disability-related policies and procedures including:</a:t>
            </a:r>
          </a:p>
          <a:p>
            <a:pPr marL="968375" lvl="1" indent="-342900">
              <a:lnSpc>
                <a:spcPct val="107000"/>
              </a:lnSpc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b="0" dirty="0">
                <a:solidFill>
                  <a:srgbClr val="FFFDD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Accessible Information Policy</a:t>
            </a:r>
          </a:p>
          <a:p>
            <a:pPr marL="968375" lvl="1" indent="-342900">
              <a:lnSpc>
                <a:spcPct val="107000"/>
              </a:lnSpc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b="0" dirty="0">
                <a:solidFill>
                  <a:srgbClr val="FFFDD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Reasonable Accommodation Policy for students</a:t>
            </a:r>
          </a:p>
          <a:p>
            <a:pPr marL="968375" lvl="1" indent="-342900">
              <a:lnSpc>
                <a:spcPct val="107000"/>
              </a:lnSpc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dirty="0">
                <a:solidFill>
                  <a:srgbClr val="FFFDD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Irish Sign Language (ISL)/English Procedures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>
                <a:solidFill>
                  <a:srgbClr val="FFFDD0"/>
                </a:solidFill>
              </a:rPr>
              <a:t>Key Policies in Trinity</a:t>
            </a:r>
            <a:endParaRPr lang="en-US" sz="3200" dirty="0">
              <a:solidFill>
                <a:srgbClr val="FFFDD0"/>
              </a:solidFill>
            </a:endParaRPr>
          </a:p>
        </p:txBody>
      </p:sp>
      <p:pic>
        <p:nvPicPr>
          <p:cNvPr id="9" name="Picture 8" descr="A group of people holding a flag&#10;&#10;Description automatically generated">
            <a:extLst>
              <a:ext uri="{FF2B5EF4-FFF2-40B4-BE49-F238E27FC236}">
                <a16:creationId xmlns:a16="http://schemas.microsoft.com/office/drawing/2014/main" id="{3BD9DB73-1842-4203-5219-E08BFA7D5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111" y="1284848"/>
            <a:ext cx="3734440" cy="4664969"/>
          </a:xfrm>
          <a:prstGeom prst="rect">
            <a:avLst/>
          </a:prstGeom>
          <a:ln w="47625">
            <a:solidFill>
              <a:srgbClr val="7030A0"/>
            </a:solidFill>
          </a:ln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642DB84-4097-1AF8-8BD6-12834BDF0E6D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88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F59AD-A607-F105-D67E-893B82AD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5B2BDD-A9F3-7BEA-53AE-8B56C9762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>
                <a:solidFill>
                  <a:srgbClr val="FFFDD0"/>
                </a:solidFill>
              </a:rPr>
              <a:t>Key Policies in Trinity</a:t>
            </a:r>
            <a:endParaRPr lang="en-US" sz="3200" dirty="0">
              <a:solidFill>
                <a:srgbClr val="FFFDD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68F5CE-E5D0-F53D-D2BD-E3534F73191B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68A612F-C8C9-BC6F-677C-B6A131CDA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674" y="1101943"/>
            <a:ext cx="4226854" cy="51707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46513B-3DBB-94AD-7A17-16C4A2FB3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640" y="1195426"/>
            <a:ext cx="3383357" cy="474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94E73D-5070-8C6A-367E-29E3C520F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71681-CF9A-75FE-0842-8DFE321B9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472" y="2404872"/>
            <a:ext cx="3044950" cy="2624328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>
                <a:solidFill>
                  <a:srgbClr val="FFFDD0"/>
                </a:solidFill>
              </a:rPr>
              <a:t>EDI Office: How does it Work?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9C85C6-51D1-18CC-A835-259235A9A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55AB50-70B8-A625-DE4D-5E3D6AC07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824" y="625928"/>
            <a:ext cx="6504645" cy="560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idx="1"/>
          </p:nvPr>
        </p:nvSpPr>
        <p:spPr>
          <a:xfrm>
            <a:off x="291798" y="1254579"/>
            <a:ext cx="3520973" cy="4765220"/>
          </a:xfrm>
        </p:spPr>
        <p:txBody>
          <a:bodyPr/>
          <a:lstStyle/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EDI Office website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Directors of EEDI and EEDI Leads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Student Societies, Sports Clubs, TCDSU/AMLCT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HR Partners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Dignity, Respect, and Consent Service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Student Tutor, PG Advisory Service, and Academic Schools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Trinity support network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Communities within Dublin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FFFDD0"/>
                </a:solidFill>
              </a:rPr>
              <a:t>Trinity Policy Hub https://www.tcd.ie/about/policies/</a:t>
            </a:r>
          </a:p>
          <a:p>
            <a:pPr>
              <a:spcAft>
                <a:spcPts val="800"/>
              </a:spcAft>
              <a:buClr>
                <a:srgbClr val="FFFDD0"/>
              </a:buClr>
              <a:buFont typeface="Arial" panose="020B0604020202020204" pitchFamily="34" charset="0"/>
              <a:buChar char="•"/>
            </a:pPr>
            <a:endParaRPr lang="en-IE" sz="1400" dirty="0">
              <a:solidFill>
                <a:srgbClr val="FFFDD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>
                <a:solidFill>
                  <a:srgbClr val="FFFDD0"/>
                </a:solidFill>
              </a:rPr>
              <a:t>Resources</a:t>
            </a:r>
            <a:endParaRPr lang="en-US" sz="3200">
              <a:solidFill>
                <a:srgbClr val="FFFDD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78465EE-A073-01CC-6FB7-7800A2742B78}"/>
              </a:ext>
            </a:extLst>
          </p:cNvPr>
          <p:cNvCxnSpPr/>
          <p:nvPr/>
        </p:nvCxnSpPr>
        <p:spPr>
          <a:xfrm>
            <a:off x="508000" y="916403"/>
            <a:ext cx="11277600" cy="0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FB1FEA4-2577-7E6F-0893-2ADCD5F48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871" y="1535282"/>
            <a:ext cx="4543330" cy="33174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10C919-2B57-39C4-3906-4E513672B162}"/>
              </a:ext>
            </a:extLst>
          </p:cNvPr>
          <p:cNvSpPr txBox="1"/>
          <p:nvPr/>
        </p:nvSpPr>
        <p:spPr>
          <a:xfrm>
            <a:off x="4124130" y="1079639"/>
            <a:ext cx="305454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Tx/>
              <a:buNone/>
              <a:tabLst/>
              <a:defRPr/>
            </a:pPr>
            <a:r>
              <a:rPr kumimoji="0" lang="en-IE" sz="1800" b="1" i="0" u="sng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EDI-related training and CPD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E" sz="1400" b="1" dirty="0">
                <a:solidFill>
                  <a:srgbClr val="FFFDD0"/>
                </a:solidFill>
                <a:latin typeface="Calibri" panose="020F0502020204030204"/>
              </a:rPr>
              <a:t>EDI in Higher Education</a:t>
            </a:r>
            <a:br>
              <a:rPr lang="en-IE" sz="1400" b="1" dirty="0">
                <a:solidFill>
                  <a:srgbClr val="FFFDD0"/>
                </a:solidFill>
                <a:latin typeface="Calibri" panose="020F0502020204030204"/>
              </a:rPr>
            </a:b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Let’s Talk about Race</a:t>
            </a:r>
            <a:b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IE" sz="1400" b="1" dirty="0">
                <a:solidFill>
                  <a:srgbClr val="FFFDD0"/>
                </a:solidFill>
                <a:latin typeface="Calibri" panose="020F0502020204030204"/>
              </a:rPr>
              <a:t>EMBRACED</a:t>
            </a:r>
            <a:b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Unconscious Bias</a:t>
            </a:r>
            <a:b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Dignity and Respect training</a:t>
            </a:r>
            <a:b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 Office consultations</a:t>
            </a:r>
            <a:b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LinkedIn Learning</a:t>
            </a:r>
            <a:b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FFFDD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DD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FFFDD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Self-directed &amp; good practice resources on EDI website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FB9CB1-0391-A4B5-48E6-5B3A0C4D5CCB}"/>
              </a:ext>
            </a:extLst>
          </p:cNvPr>
          <p:cNvCxnSpPr>
            <a:cxnSpLocks/>
          </p:cNvCxnSpPr>
          <p:nvPr/>
        </p:nvCxnSpPr>
        <p:spPr>
          <a:xfrm flipV="1">
            <a:off x="3990975" y="916403"/>
            <a:ext cx="0" cy="5503447"/>
          </a:xfrm>
          <a:prstGeom prst="line">
            <a:avLst/>
          </a:prstGeom>
          <a:ln>
            <a:solidFill>
              <a:srgbClr val="FFF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A74DAB2-A431-CF82-AD70-2B4EDD1966F4}"/>
              </a:ext>
            </a:extLst>
          </p:cNvPr>
          <p:cNvSpPr txBox="1">
            <a:spLocks/>
          </p:cNvSpPr>
          <p:nvPr/>
        </p:nvSpPr>
        <p:spPr>
          <a:xfrm>
            <a:off x="7779917" y="5192089"/>
            <a:ext cx="3520973" cy="10463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ts val="1417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500" indent="-31750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325" indent="-222250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84225" indent="-201613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Minion Pro" pitchFamily="18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185738" algn="l" defTabSz="914400" rtl="0" eaLnBrk="1" latinLnBrk="0" hangingPunct="1">
              <a:spcBef>
                <a:spcPts val="1134"/>
              </a:spcBef>
              <a:buClr>
                <a:schemeClr val="tx2"/>
              </a:buClr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Clr>
                <a:srgbClr val="FFFDD0"/>
              </a:buClr>
              <a:buNone/>
            </a:pPr>
            <a:r>
              <a:rPr lang="en-IE" sz="1800" dirty="0">
                <a:solidFill>
                  <a:srgbClr val="FFFDD0"/>
                </a:solidFill>
              </a:rPr>
              <a:t>Need something more specific? Ask us at equality@tcd.ie</a:t>
            </a:r>
            <a:endParaRPr lang="en-IE" sz="1800" dirty="0">
              <a:solidFill>
                <a:srgbClr val="FFFDD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87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A0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93695-766C-01A0-0BEA-B24B00C8C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1FA4510C-18C7-0275-285C-47A6B54A9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7CE2215-92DB-CE3C-E7D2-112C196AF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rgbClr val="0047AB">
              <a:alpha val="50000"/>
            </a:srgb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2" name="Freeform: Shape 66">
            <a:extLst>
              <a:ext uri="{FF2B5EF4-FFF2-40B4-BE49-F238E27FC236}">
                <a16:creationId xmlns:a16="http://schemas.microsoft.com/office/drawing/2014/main" id="{E497942E-E403-6EB5-0C32-201EC2F5C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050098" flipH="1" flipV="1">
            <a:off x="-160709" y="3977842"/>
            <a:ext cx="7507400" cy="3166385"/>
          </a:xfrm>
          <a:custGeom>
            <a:avLst/>
            <a:gdLst>
              <a:gd name="connsiteX0" fmla="*/ 5497485 w 7507400"/>
              <a:gd name="connsiteY0" fmla="*/ 2912009 h 3166385"/>
              <a:gd name="connsiteX1" fmla="*/ 7034681 w 7507400"/>
              <a:gd name="connsiteY1" fmla="*/ 3151263 h 3166385"/>
              <a:gd name="connsiteX2" fmla="*/ 7137723 w 7507400"/>
              <a:gd name="connsiteY2" fmla="*/ 3166385 h 3166385"/>
              <a:gd name="connsiteX3" fmla="*/ 7507400 w 7507400"/>
              <a:gd name="connsiteY3" fmla="*/ 875071 h 3166385"/>
              <a:gd name="connsiteX4" fmla="*/ 2083578 w 7507400"/>
              <a:gd name="connsiteY4" fmla="*/ 0 h 3166385"/>
              <a:gd name="connsiteX5" fmla="*/ 2023081 w 7507400"/>
              <a:gd name="connsiteY5" fmla="*/ 5468 h 3166385"/>
              <a:gd name="connsiteX6" fmla="*/ 1865374 w 7507400"/>
              <a:gd name="connsiteY6" fmla="*/ 76313 h 3166385"/>
              <a:gd name="connsiteX7" fmla="*/ 1634010 w 7507400"/>
              <a:gd name="connsiteY7" fmla="*/ 119359 h 3166385"/>
              <a:gd name="connsiteX8" fmla="*/ 1388186 w 7507400"/>
              <a:gd name="connsiteY8" fmla="*/ 130121 h 3166385"/>
              <a:gd name="connsiteX9" fmla="*/ 1330344 w 7507400"/>
              <a:gd name="connsiteY9" fmla="*/ 198275 h 3166385"/>
              <a:gd name="connsiteX10" fmla="*/ 1406262 w 7507400"/>
              <a:gd name="connsiteY10" fmla="*/ 270018 h 3166385"/>
              <a:gd name="connsiteX11" fmla="*/ 1521942 w 7507400"/>
              <a:gd name="connsiteY11" fmla="*/ 277191 h 3166385"/>
              <a:gd name="connsiteX12" fmla="*/ 2212420 w 7507400"/>
              <a:gd name="connsiteY12" fmla="*/ 295128 h 3166385"/>
              <a:gd name="connsiteX13" fmla="*/ 0 w 7507400"/>
              <a:gd name="connsiteY13" fmla="*/ 452960 h 3166385"/>
              <a:gd name="connsiteX14" fmla="*/ 300051 w 7507400"/>
              <a:gd name="connsiteY14" fmla="*/ 549813 h 3166385"/>
              <a:gd name="connsiteX15" fmla="*/ 401272 w 7507400"/>
              <a:gd name="connsiteY15" fmla="*/ 815258 h 3166385"/>
              <a:gd name="connsiteX16" fmla="*/ 770008 w 7507400"/>
              <a:gd name="connsiteY16" fmla="*/ 965917 h 3166385"/>
              <a:gd name="connsiteX17" fmla="*/ 1008605 w 7507400"/>
              <a:gd name="connsiteY17" fmla="*/ 1019724 h 3166385"/>
              <a:gd name="connsiteX18" fmla="*/ 1554478 w 7507400"/>
              <a:gd name="connsiteY18" fmla="*/ 1098641 h 3166385"/>
              <a:gd name="connsiteX19" fmla="*/ 1634010 w 7507400"/>
              <a:gd name="connsiteY19" fmla="*/ 1227777 h 3166385"/>
              <a:gd name="connsiteX20" fmla="*/ 1702696 w 7507400"/>
              <a:gd name="connsiteY20" fmla="*/ 1371261 h 3166385"/>
              <a:gd name="connsiteX21" fmla="*/ 1847299 w 7507400"/>
              <a:gd name="connsiteY21" fmla="*/ 1464526 h 3166385"/>
              <a:gd name="connsiteX22" fmla="*/ 723015 w 7507400"/>
              <a:gd name="connsiteY22" fmla="*/ 1450177 h 3166385"/>
              <a:gd name="connsiteX23" fmla="*/ 1991901 w 7507400"/>
              <a:gd name="connsiteY23" fmla="*/ 1751495 h 3166385"/>
              <a:gd name="connsiteX24" fmla="*/ 1879835 w 7507400"/>
              <a:gd name="connsiteY24" fmla="*/ 1869870 h 3166385"/>
              <a:gd name="connsiteX25" fmla="*/ 2573927 w 7507400"/>
              <a:gd name="connsiteY25" fmla="*/ 2031290 h 3166385"/>
              <a:gd name="connsiteX26" fmla="*/ 2201575 w 7507400"/>
              <a:gd name="connsiteY26" fmla="*/ 2049225 h 3166385"/>
              <a:gd name="connsiteX27" fmla="*/ 4367000 w 7507400"/>
              <a:gd name="connsiteY27" fmla="*/ 2723602 h 3166385"/>
              <a:gd name="connsiteX28" fmla="*/ 5497485 w 7507400"/>
              <a:gd name="connsiteY28" fmla="*/ 2912009 h 316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507400" h="3166385">
                <a:moveTo>
                  <a:pt x="5497485" y="2912009"/>
                </a:moveTo>
                <a:cubicBezTo>
                  <a:pt x="6033497" y="2998226"/>
                  <a:pt x="6619155" y="3089592"/>
                  <a:pt x="7034681" y="3151263"/>
                </a:cubicBezTo>
                <a:lnTo>
                  <a:pt x="7137723" y="3166385"/>
                </a:lnTo>
                <a:lnTo>
                  <a:pt x="7507400" y="875071"/>
                </a:lnTo>
                <a:lnTo>
                  <a:pt x="2083578" y="0"/>
                </a:lnTo>
                <a:lnTo>
                  <a:pt x="2023081" y="5468"/>
                </a:lnTo>
                <a:cubicBezTo>
                  <a:pt x="1965692" y="12642"/>
                  <a:pt x="1910562" y="27887"/>
                  <a:pt x="1865374" y="76313"/>
                </a:cubicBezTo>
                <a:cubicBezTo>
                  <a:pt x="1796688" y="151642"/>
                  <a:pt x="1724387" y="162404"/>
                  <a:pt x="1634010" y="119359"/>
                </a:cubicBezTo>
                <a:cubicBezTo>
                  <a:pt x="1554478" y="79900"/>
                  <a:pt x="1467718" y="90662"/>
                  <a:pt x="1388186" y="130121"/>
                </a:cubicBezTo>
                <a:cubicBezTo>
                  <a:pt x="1359266" y="144469"/>
                  <a:pt x="1330344" y="162404"/>
                  <a:pt x="1330344" y="198275"/>
                </a:cubicBezTo>
                <a:cubicBezTo>
                  <a:pt x="1330344" y="248495"/>
                  <a:pt x="1366496" y="262843"/>
                  <a:pt x="1406262" y="270018"/>
                </a:cubicBezTo>
                <a:cubicBezTo>
                  <a:pt x="1442412" y="277191"/>
                  <a:pt x="1485792" y="284366"/>
                  <a:pt x="1521942" y="277191"/>
                </a:cubicBezTo>
                <a:cubicBezTo>
                  <a:pt x="1753307" y="237734"/>
                  <a:pt x="1981057" y="302301"/>
                  <a:pt x="2212420" y="295128"/>
                </a:cubicBezTo>
                <a:cubicBezTo>
                  <a:pt x="1485792" y="449373"/>
                  <a:pt x="751934" y="399154"/>
                  <a:pt x="0" y="452960"/>
                </a:cubicBezTo>
                <a:cubicBezTo>
                  <a:pt x="97608" y="560573"/>
                  <a:pt x="224135" y="470896"/>
                  <a:pt x="300051" y="549813"/>
                </a:cubicBezTo>
                <a:cubicBezTo>
                  <a:pt x="227750" y="714820"/>
                  <a:pt x="256671" y="804497"/>
                  <a:pt x="401272" y="815258"/>
                </a:cubicBezTo>
                <a:cubicBezTo>
                  <a:pt x="542261" y="826019"/>
                  <a:pt x="694093" y="768625"/>
                  <a:pt x="770008" y="965917"/>
                </a:cubicBezTo>
                <a:cubicBezTo>
                  <a:pt x="791699" y="1026898"/>
                  <a:pt x="925458" y="1008963"/>
                  <a:pt x="1008605" y="1019724"/>
                </a:cubicBezTo>
                <a:cubicBezTo>
                  <a:pt x="1189357" y="1044833"/>
                  <a:pt x="1380957" y="1019724"/>
                  <a:pt x="1554478" y="1098641"/>
                </a:cubicBezTo>
                <a:cubicBezTo>
                  <a:pt x="1623165" y="1127337"/>
                  <a:pt x="1670160" y="1148860"/>
                  <a:pt x="1634010" y="1227777"/>
                </a:cubicBezTo>
                <a:cubicBezTo>
                  <a:pt x="1597859" y="1310280"/>
                  <a:pt x="1644855" y="1338976"/>
                  <a:pt x="1702696" y="1371261"/>
                </a:cubicBezTo>
                <a:cubicBezTo>
                  <a:pt x="1746077" y="1396370"/>
                  <a:pt x="1811148" y="1389197"/>
                  <a:pt x="1847299" y="1464526"/>
                </a:cubicBezTo>
                <a:cubicBezTo>
                  <a:pt x="1467717" y="1453764"/>
                  <a:pt x="1098981" y="1392783"/>
                  <a:pt x="723015" y="1450177"/>
                </a:cubicBezTo>
                <a:cubicBezTo>
                  <a:pt x="1135131" y="1593662"/>
                  <a:pt x="1587014" y="1586487"/>
                  <a:pt x="1991901" y="1751495"/>
                </a:cubicBezTo>
                <a:cubicBezTo>
                  <a:pt x="1977441" y="1808889"/>
                  <a:pt x="1883449" y="1783778"/>
                  <a:pt x="1879835" y="1869870"/>
                </a:cubicBezTo>
                <a:cubicBezTo>
                  <a:pt x="2093123" y="1959548"/>
                  <a:pt x="2349794" y="1898566"/>
                  <a:pt x="2573927" y="2031290"/>
                </a:cubicBezTo>
                <a:cubicBezTo>
                  <a:pt x="2443785" y="2092271"/>
                  <a:pt x="2324488" y="1991831"/>
                  <a:pt x="2201575" y="2049225"/>
                </a:cubicBezTo>
                <a:cubicBezTo>
                  <a:pt x="2241342" y="2135316"/>
                  <a:pt x="4041644" y="2666208"/>
                  <a:pt x="4367000" y="2723602"/>
                </a:cubicBezTo>
                <a:cubicBezTo>
                  <a:pt x="4615085" y="2767993"/>
                  <a:pt x="5038048" y="2838109"/>
                  <a:pt x="5497485" y="2912009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92EA5-6A9C-A727-F0E4-B5E1D3E0F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0828" y="547152"/>
            <a:ext cx="6868885" cy="4351420"/>
          </a:xfrm>
        </p:spPr>
        <p:txBody>
          <a:bodyPr anchor="ctr">
            <a:normAutofit/>
          </a:bodyPr>
          <a:lstStyle/>
          <a:p>
            <a:pPr algn="l"/>
            <a:r>
              <a:rPr lang="en-IE" sz="5200" b="1" dirty="0">
                <a:solidFill>
                  <a:schemeClr val="bg1"/>
                </a:solidFill>
              </a:rPr>
              <a:t>Q&amp;A?</a:t>
            </a:r>
            <a:br>
              <a:rPr lang="en-IE" sz="5200" b="1" dirty="0">
                <a:solidFill>
                  <a:schemeClr val="bg1"/>
                </a:solidFill>
              </a:rPr>
            </a:br>
            <a:br>
              <a:rPr lang="en-IE" sz="5200" b="1" dirty="0">
                <a:solidFill>
                  <a:schemeClr val="bg1"/>
                </a:solidFill>
              </a:rPr>
            </a:br>
            <a:r>
              <a:rPr lang="en-IE" sz="5200" b="1" dirty="0">
                <a:solidFill>
                  <a:schemeClr val="bg1"/>
                </a:solidFill>
              </a:rPr>
              <a:t>For more information on EDI at Trinity visit www.tcd.ie/equality</a:t>
            </a:r>
            <a:endParaRPr lang="en-GB" sz="5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25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Basic 1">
  <a:themeElements>
    <a:clrScheme name="Trinity">
      <a:dk1>
        <a:sysClr val="windowText" lastClr="000000"/>
      </a:dk1>
      <a:lt1>
        <a:sysClr val="window" lastClr="FFFFFF"/>
      </a:lt1>
      <a:dk2>
        <a:srgbClr val="0E73B9"/>
      </a:dk2>
      <a:lt2>
        <a:srgbClr val="FFFFFF"/>
      </a:lt2>
      <a:accent1>
        <a:srgbClr val="0E73B9"/>
      </a:accent1>
      <a:accent2>
        <a:srgbClr val="012169"/>
      </a:accent2>
      <a:accent3>
        <a:srgbClr val="C6AA76"/>
      </a:accent3>
      <a:accent4>
        <a:srgbClr val="53565A"/>
      </a:accent4>
      <a:accent5>
        <a:srgbClr val="E1671F"/>
      </a:accent5>
      <a:accent6>
        <a:srgbClr val="D0E900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Trinity_PPT_Calibri_Option2</Template>
  <TotalTime>4802</TotalTime>
  <Words>559</Words>
  <Application>Microsoft Office PowerPoint</Application>
  <PresentationFormat>Widescreen</PresentationFormat>
  <Paragraphs>88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Gill Sans MT</vt:lpstr>
      <vt:lpstr>Minion Pro</vt:lpstr>
      <vt:lpstr>Basic 1</vt:lpstr>
      <vt:lpstr>Parcel</vt:lpstr>
      <vt:lpstr>1_Office Theme</vt:lpstr>
      <vt:lpstr>Equity, Equality, Diversity, and Inclusion at Trinity</vt:lpstr>
      <vt:lpstr>PowerPoint Presentation</vt:lpstr>
      <vt:lpstr>PowerPoint Presentation</vt:lpstr>
      <vt:lpstr>Why We Do It</vt:lpstr>
      <vt:lpstr>PowerPoint Presentation</vt:lpstr>
      <vt:lpstr>PowerPoint Presentation</vt:lpstr>
      <vt:lpstr>An intersectional approach</vt:lpstr>
      <vt:lpstr>An intersectional approach</vt:lpstr>
      <vt:lpstr>PowerPoint Presentation</vt:lpstr>
      <vt:lpstr>PowerPoint Presentation</vt:lpstr>
      <vt:lpstr>PowerPoint Presentation</vt:lpstr>
      <vt:lpstr>PowerPoint Presentation</vt:lpstr>
      <vt:lpstr>Key Policies in Trinity</vt:lpstr>
      <vt:lpstr>Key Policies in Trinity</vt:lpstr>
      <vt:lpstr>EDI Office: How does it Work?</vt:lpstr>
      <vt:lpstr>Resources</vt:lpstr>
      <vt:lpstr>Q&amp;A?  For more information on EDI at Trinity visit www.tcd.ie/equality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— Calibri Regular 36pt</dc:title>
  <dc:creator>Administrator</dc:creator>
  <cp:lastModifiedBy>Joel Mc Keever</cp:lastModifiedBy>
  <cp:revision>210</cp:revision>
  <cp:lastPrinted>2022-08-26T12:24:10Z</cp:lastPrinted>
  <dcterms:created xsi:type="dcterms:W3CDTF">2015-04-21T16:55:50Z</dcterms:created>
  <dcterms:modified xsi:type="dcterms:W3CDTF">2026-09-08T14:47:37Z</dcterms:modified>
</cp:coreProperties>
</file>